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Lst>
  <p:sldSz cx="12192000" cy="6858000"/>
  <p:notesSz cx="6858000" cy="9144000"/>
  <p:embeddedFontLs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4" roundtripDataSignature="AMtx7mgd33JJOUKEAFSJ6qBF62leyWd1S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ouis Cho"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7" d="100"/>
          <a:sy n="77" d="100"/>
        </p:scale>
        <p:origin x="883"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7"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24-01-24T00:40:24.526" idx="1">
    <p:pos x="6000" y="0"/>
    <p:text>Louis works on this</p:text>
    <p:extLst>
      <p:ext uri="{C676402C-5697-4E1C-873F-D02D1690AC5C}">
        <p15:threadingInfo xmlns:p15="http://schemas.microsoft.com/office/powerpoint/2012/main" timeZoneBias="0"/>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BE4msMns"/>
      </p:ext>
    </p:extLst>
  </p:cm>
</p:cmLst>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gif>
</file>

<file path=ppt/media/image19.png>
</file>

<file path=ppt/media/image2.png>
</file>

<file path=ppt/media/image20.gif>
</file>

<file path=ppt/media/image21.gif>
</file>

<file path=ppt/media/image22.png>
</file>

<file path=ppt/media/image23.png>
</file>

<file path=ppt/media/image3.png>
</file>

<file path=ppt/media/image4.jpg>
</file>

<file path=ppt/media/image5.gif>
</file>

<file path=ppt/media/image6.gif>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Welcome to the Transportation Data Science Team! Today, we are here to talk about the importance of AI in Transportation Planning!</a:t>
            </a:r>
            <a:endParaRPr dirty="0"/>
          </a:p>
        </p:txBody>
      </p:sp>
      <p:sp>
        <p:nvSpPr>
          <p:cNvPr id="232" name="Google Shape;232;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26ca9cbd11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26ca9cbd11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2c952d2984f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2c952d2984f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1" name="Google Shape;31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17" name="Google Shape;317;p9: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26d5fdbbc09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26d5fdbbc0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200" dirty="0">
                <a:solidFill>
                  <a:srgbClr val="374151"/>
                </a:solidFill>
                <a:latin typeface="+mj-lt"/>
                <a:ea typeface="Roboto"/>
                <a:cs typeface="Roboto"/>
                <a:sym typeface="Roboto"/>
              </a:rPr>
              <a:t>Imagine you have a really smart friend. Let's call him Alpha. Alpha is special because he can learn and get smarter just like you. When you first meet Alpha, he might not know much. But the more you talk to him, the more he learns from you.</a:t>
            </a:r>
            <a:endParaRPr sz="1200" dirty="0">
              <a:solidFill>
                <a:srgbClr val="374151"/>
              </a:solidFill>
              <a:latin typeface="+mj-lt"/>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US" sz="1200" dirty="0">
                <a:solidFill>
                  <a:srgbClr val="374151"/>
                </a:solidFill>
                <a:latin typeface="+mj-lt"/>
                <a:ea typeface="Roboto"/>
                <a:cs typeface="Roboto"/>
                <a:sym typeface="Roboto"/>
              </a:rPr>
              <a:t>Think about when you play a new game. At first, you might not know the rules, but as you play more, you get better at it. Alpha learns in a similar way. If you show Alpha lots of pictures of cats and tell him these are cats, soon he'll be able to recognize other cats by himself, even ones he's never seen before!</a:t>
            </a:r>
            <a:endParaRPr sz="1200" dirty="0">
              <a:solidFill>
                <a:srgbClr val="374151"/>
              </a:solidFill>
              <a:latin typeface="+mj-lt"/>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US" sz="1200" dirty="0">
                <a:solidFill>
                  <a:srgbClr val="374151"/>
                </a:solidFill>
                <a:latin typeface="+mj-lt"/>
                <a:ea typeface="Roboto"/>
                <a:cs typeface="Roboto"/>
                <a:sym typeface="Roboto"/>
              </a:rPr>
              <a:t>But Alpha doesn't just learn about cats. He can learn about anything! You can teach him to recognize songs, help with math problems, or even tell jokes. The more Alpha learns, the better he can help you.</a:t>
            </a:r>
            <a:endParaRPr sz="1200" dirty="0">
              <a:solidFill>
                <a:srgbClr val="374151"/>
              </a:solidFill>
              <a:latin typeface="+mj-lt"/>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US" sz="1200" dirty="0">
                <a:solidFill>
                  <a:srgbClr val="374151"/>
                </a:solidFill>
                <a:latin typeface="+mj-lt"/>
                <a:ea typeface="Roboto"/>
                <a:cs typeface="Roboto"/>
                <a:sym typeface="Roboto"/>
              </a:rPr>
              <a:t>Alpha is like a computer brain that can be put into many things, not just a robot body. This computer brain is what grown-ups call "Artificial Intelligence," or AI for short. It's like a super-smart helper inside computers and gadgets.</a:t>
            </a:r>
            <a:endParaRPr sz="1200" dirty="0">
              <a:solidFill>
                <a:srgbClr val="374151"/>
              </a:solidFill>
              <a:latin typeface="+mj-lt"/>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US" sz="1200" dirty="0">
                <a:solidFill>
                  <a:srgbClr val="374151"/>
                </a:solidFill>
                <a:latin typeface="+mj-lt"/>
                <a:ea typeface="Roboto"/>
                <a:cs typeface="Roboto"/>
                <a:sym typeface="Roboto"/>
              </a:rPr>
              <a:t>You know how you use your voice to ask a smart speaker to play your favorite songs? That speaker has AI inside it, just like Alpha. It listens to your voice, understands what you want, and plays the song for you. Or when you play a video game, and the game gets harder as you get better? That's AI learning from how you play and trying to make it more fun for you.</a:t>
            </a:r>
            <a:endParaRPr sz="1200" dirty="0">
              <a:solidFill>
                <a:srgbClr val="374151"/>
              </a:solidFill>
              <a:latin typeface="+mj-lt"/>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US" sz="1200" dirty="0">
                <a:solidFill>
                  <a:srgbClr val="374151"/>
                </a:solidFill>
                <a:latin typeface="+mj-lt"/>
                <a:ea typeface="Roboto"/>
                <a:cs typeface="Roboto"/>
                <a:sym typeface="Roboto"/>
              </a:rPr>
              <a:t>But don't worry, even though AI is super smart, it's not like a human brain. It doesn't have feelings or thoughts like we do. It's a tool that people like scientists and engineers make to help us do things faster and easier. And just like your toys, someone is always there to make sure AI is safe and working right.</a:t>
            </a:r>
            <a:endParaRPr sz="1200" dirty="0">
              <a:solidFill>
                <a:srgbClr val="374151"/>
              </a:solidFill>
              <a:latin typeface="+mj-lt"/>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US" sz="1200" dirty="0">
                <a:solidFill>
                  <a:srgbClr val="374151"/>
                </a:solidFill>
                <a:latin typeface="+mj-lt"/>
                <a:ea typeface="Roboto"/>
                <a:cs typeface="Roboto"/>
                <a:sym typeface="Roboto"/>
              </a:rPr>
              <a:t>So, next time you see a robot in a movie or use a gadget at home, remember that it might have AI like your friend Alpha, learning and helping in its own special way!</a:t>
            </a:r>
            <a:endParaRPr sz="1200" dirty="0">
              <a:solidFill>
                <a:srgbClr val="374151"/>
              </a:solidFill>
              <a:latin typeface="+mj-lt"/>
              <a:ea typeface="Roboto"/>
              <a:cs typeface="Roboto"/>
              <a:sym typeface="Roboto"/>
            </a:endParaRPr>
          </a:p>
          <a:p>
            <a:pPr marL="0" lvl="0" indent="0" algn="l" rtl="0">
              <a:spcBef>
                <a:spcPts val="1500"/>
              </a:spcBef>
              <a:spcAft>
                <a:spcPts val="0"/>
              </a:spcAft>
              <a:buNone/>
            </a:pPr>
            <a:endParaRPr dirty="0">
              <a:latin typeface="+mj-lt"/>
            </a:endParaRPr>
          </a:p>
        </p:txBody>
      </p:sp>
      <p:sp>
        <p:nvSpPr>
          <p:cNvPr id="240" name="Google Shape;24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
        <p:cNvGrpSpPr/>
        <p:nvPr/>
      </p:nvGrpSpPr>
      <p:grpSpPr>
        <a:xfrm>
          <a:off x="0" y="0"/>
          <a:ext cx="0" cy="0"/>
          <a:chOff x="0" y="0"/>
          <a:chExt cx="0" cy="0"/>
        </a:xfrm>
      </p:grpSpPr>
      <p:sp>
        <p:nvSpPr>
          <p:cNvPr id="246" name="Google Shape;24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Clr>
                <a:schemeClr val="dk1"/>
              </a:buClr>
              <a:buSzPts val="1100"/>
              <a:buFont typeface="Arial"/>
              <a:buNone/>
            </a:pPr>
            <a:r>
              <a:rPr lang="en-US" sz="1200" dirty="0">
                <a:solidFill>
                  <a:srgbClr val="374151"/>
                </a:solidFill>
                <a:latin typeface="+mj-lt"/>
                <a:ea typeface="Roboto"/>
                <a:cs typeface="Roboto"/>
                <a:sym typeface="Roboto"/>
              </a:rPr>
              <a:t>"Imagine you live in a big puzzle where each piece is a place like your home, school, the grocery store, or the park. Transportation planning is like figuring out the best way to connect all these pieces so everyone can move around easily and safely.</a:t>
            </a:r>
            <a:endParaRPr sz="1200" dirty="0">
              <a:solidFill>
                <a:srgbClr val="374151"/>
              </a:solidFill>
              <a:latin typeface="+mj-lt"/>
              <a:ea typeface="Roboto"/>
              <a:cs typeface="Roboto"/>
              <a:sym typeface="Roboto"/>
            </a:endParaRPr>
          </a:p>
          <a:p>
            <a:pPr marL="457200" lvl="0" indent="-228600" algn="l" rtl="0">
              <a:lnSpc>
                <a:spcPct val="115000"/>
              </a:lnSpc>
              <a:spcBef>
                <a:spcPts val="1500"/>
              </a:spcBef>
              <a:spcAft>
                <a:spcPts val="0"/>
              </a:spcAft>
              <a:buClr>
                <a:srgbClr val="374151"/>
              </a:buClr>
              <a:buSzPts val="1200"/>
              <a:buFont typeface="Roboto"/>
              <a:buNone/>
            </a:pPr>
            <a:r>
              <a:rPr lang="en-US" sz="1200" dirty="0">
                <a:solidFill>
                  <a:srgbClr val="374151"/>
                </a:solidFill>
                <a:latin typeface="+mj-lt"/>
                <a:ea typeface="Roboto"/>
                <a:cs typeface="Roboto"/>
                <a:sym typeface="Roboto"/>
              </a:rPr>
              <a:t>Helps Us Get Around: First, transportation planning makes sure that we can travel from one place to another smoothly. Whether we're walking, biking, taking a bus, or driving in a car, we need good roads, paths, and bus routes. It's like making sure there are enough bridges and paths in a game so that all the players can move around without getting stuck.</a:t>
            </a:r>
            <a:endParaRPr sz="1200" dirty="0">
              <a:solidFill>
                <a:srgbClr val="374151"/>
              </a:solidFill>
              <a:latin typeface="+mj-lt"/>
              <a:ea typeface="Roboto"/>
              <a:cs typeface="Roboto"/>
              <a:sym typeface="Roboto"/>
            </a:endParaRPr>
          </a:p>
          <a:p>
            <a:pPr marL="457200" lvl="0" indent="-228600" algn="l" rtl="0">
              <a:lnSpc>
                <a:spcPct val="115000"/>
              </a:lnSpc>
              <a:spcBef>
                <a:spcPts val="0"/>
              </a:spcBef>
              <a:spcAft>
                <a:spcPts val="0"/>
              </a:spcAft>
              <a:buClr>
                <a:srgbClr val="374151"/>
              </a:buClr>
              <a:buSzPts val="1200"/>
              <a:buFont typeface="Roboto"/>
              <a:buNone/>
            </a:pPr>
            <a:r>
              <a:rPr lang="en-US" sz="1200" dirty="0">
                <a:solidFill>
                  <a:srgbClr val="374151"/>
                </a:solidFill>
                <a:latin typeface="+mj-lt"/>
                <a:ea typeface="Roboto"/>
                <a:cs typeface="Roboto"/>
                <a:sym typeface="Roboto"/>
              </a:rPr>
              <a:t>Keeps Us Safe: It's also about safety. Good transportation planning means fewer accidents. It's like setting rules in a game to make sure everyone plays safely without getting hurt.</a:t>
            </a:r>
            <a:endParaRPr sz="1200" dirty="0">
              <a:solidFill>
                <a:srgbClr val="374151"/>
              </a:solidFill>
              <a:latin typeface="+mj-lt"/>
              <a:ea typeface="Roboto"/>
              <a:cs typeface="Roboto"/>
              <a:sym typeface="Roboto"/>
            </a:endParaRPr>
          </a:p>
          <a:p>
            <a:pPr marL="457200" lvl="0" indent="-228600" algn="l" rtl="0">
              <a:lnSpc>
                <a:spcPct val="115000"/>
              </a:lnSpc>
              <a:spcBef>
                <a:spcPts val="0"/>
              </a:spcBef>
              <a:spcAft>
                <a:spcPts val="0"/>
              </a:spcAft>
              <a:buClr>
                <a:srgbClr val="374151"/>
              </a:buClr>
              <a:buSzPts val="1200"/>
              <a:buFont typeface="Roboto"/>
              <a:buNone/>
            </a:pPr>
            <a:r>
              <a:rPr lang="en-US" sz="1200" dirty="0">
                <a:solidFill>
                  <a:srgbClr val="374151"/>
                </a:solidFill>
                <a:latin typeface="+mj-lt"/>
                <a:ea typeface="Roboto"/>
                <a:cs typeface="Roboto"/>
                <a:sym typeface="Roboto"/>
              </a:rPr>
              <a:t>Saves Time: Nobody likes to be stuck in traffic, right? Transportation planning helps reduce traffic jams, so your parents can spend less time driving and more time doing fun things with you!</a:t>
            </a:r>
            <a:endParaRPr sz="1200" dirty="0">
              <a:solidFill>
                <a:srgbClr val="374151"/>
              </a:solidFill>
              <a:latin typeface="+mj-lt"/>
              <a:ea typeface="Roboto"/>
              <a:cs typeface="Roboto"/>
              <a:sym typeface="Roboto"/>
            </a:endParaRPr>
          </a:p>
          <a:p>
            <a:pPr marL="457200" lvl="0" indent="-228600" algn="l" rtl="0">
              <a:lnSpc>
                <a:spcPct val="115000"/>
              </a:lnSpc>
              <a:spcBef>
                <a:spcPts val="0"/>
              </a:spcBef>
              <a:spcAft>
                <a:spcPts val="0"/>
              </a:spcAft>
              <a:buClr>
                <a:srgbClr val="374151"/>
              </a:buClr>
              <a:buSzPts val="1200"/>
              <a:buFont typeface="Roboto"/>
              <a:buNone/>
            </a:pPr>
            <a:r>
              <a:rPr lang="en-US" sz="1200" dirty="0">
                <a:solidFill>
                  <a:srgbClr val="374151"/>
                </a:solidFill>
                <a:latin typeface="+mj-lt"/>
                <a:ea typeface="Roboto"/>
                <a:cs typeface="Roboto"/>
                <a:sym typeface="Roboto"/>
              </a:rPr>
              <a:t>Good for the Environment: When we plan transportation well, we can also take care of our planet. It means less pollution from cars because we can use more buses, trains, or bikes. It's like choosing to clean up the playground so it's a nicer place for everyone.</a:t>
            </a:r>
            <a:endParaRPr sz="1200" dirty="0">
              <a:solidFill>
                <a:srgbClr val="374151"/>
              </a:solidFill>
              <a:latin typeface="+mj-lt"/>
              <a:ea typeface="Roboto"/>
              <a:cs typeface="Roboto"/>
              <a:sym typeface="Roboto"/>
            </a:endParaRPr>
          </a:p>
          <a:p>
            <a:pPr marL="457200" lvl="0" indent="-228600" algn="l" rtl="0">
              <a:lnSpc>
                <a:spcPct val="115000"/>
              </a:lnSpc>
              <a:spcBef>
                <a:spcPts val="0"/>
              </a:spcBef>
              <a:spcAft>
                <a:spcPts val="0"/>
              </a:spcAft>
              <a:buClr>
                <a:srgbClr val="374151"/>
              </a:buClr>
              <a:buSzPts val="1200"/>
              <a:buFont typeface="Roboto"/>
              <a:buNone/>
            </a:pPr>
            <a:r>
              <a:rPr lang="en-US" sz="1200" dirty="0">
                <a:solidFill>
                  <a:srgbClr val="374151"/>
                </a:solidFill>
                <a:latin typeface="+mj-lt"/>
                <a:ea typeface="Roboto"/>
                <a:cs typeface="Roboto"/>
                <a:sym typeface="Roboto"/>
              </a:rPr>
              <a:t>Helps Our Economy: And guess what? It also helps our towns and cities grow stronger. When it's easy for people to move around, they can go to different jobs, shops can get the supplies they need, and businesses can serve more people.</a:t>
            </a:r>
            <a:endParaRPr sz="1200" dirty="0">
              <a:solidFill>
                <a:srgbClr val="374151"/>
              </a:solidFill>
              <a:latin typeface="+mj-lt"/>
              <a:ea typeface="Roboto"/>
              <a:cs typeface="Roboto"/>
              <a:sym typeface="Roboto"/>
            </a:endParaRPr>
          </a:p>
          <a:p>
            <a:pPr marL="0" lvl="0" indent="0" algn="l" rtl="0">
              <a:lnSpc>
                <a:spcPct val="115000"/>
              </a:lnSpc>
              <a:spcBef>
                <a:spcPts val="1500"/>
              </a:spcBef>
              <a:spcAft>
                <a:spcPts val="1500"/>
              </a:spcAft>
              <a:buNone/>
            </a:pPr>
            <a:r>
              <a:rPr lang="en-US" sz="1200" dirty="0">
                <a:solidFill>
                  <a:srgbClr val="374151"/>
                </a:solidFill>
                <a:latin typeface="+mj-lt"/>
                <a:ea typeface="Roboto"/>
                <a:cs typeface="Roboto"/>
                <a:sym typeface="Roboto"/>
              </a:rPr>
              <a:t>So, transportation planning is not just about roads and buses. It's about making our lives better every day, taking care of our planet, and making our towns and cities great places to live!</a:t>
            </a:r>
            <a:endParaRPr dirty="0">
              <a:latin typeface="+mj-lt"/>
            </a:endParaRPr>
          </a:p>
        </p:txBody>
      </p:sp>
      <p:sp>
        <p:nvSpPr>
          <p:cNvPr id="247" name="Google Shape;247;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500"/>
              </a:spcBef>
              <a:spcAft>
                <a:spcPts val="0"/>
              </a:spcAft>
              <a:buNone/>
            </a:pPr>
            <a:r>
              <a:rPr lang="en-US" sz="1200" dirty="0">
                <a:solidFill>
                  <a:srgbClr val="374151"/>
                </a:solidFill>
                <a:latin typeface="+mj-lt"/>
                <a:ea typeface="Roboto"/>
                <a:cs typeface="Roboto"/>
                <a:sym typeface="Roboto"/>
              </a:rPr>
              <a:t>"AI is like a super-smart friend who plans our travel routes, manages traffic lights, and keeps an eye on road safety. It helps buses and trains run on time, makes our roads safer, and even helps our environment by reducing pollution from cars. Imagine a world where traffic jams are rare and every journey is smooth and quick – that's what AI is working towards!"</a:t>
            </a:r>
            <a:endParaRPr sz="1200" dirty="0">
              <a:solidFill>
                <a:srgbClr val="374151"/>
              </a:solidFill>
              <a:latin typeface="+mj-lt"/>
              <a:ea typeface="Roboto"/>
              <a:cs typeface="Roboto"/>
              <a:sym typeface="Roboto"/>
            </a:endParaRPr>
          </a:p>
          <a:p>
            <a:pPr marL="0" lvl="0" indent="0" algn="l" rtl="0">
              <a:lnSpc>
                <a:spcPct val="115000"/>
              </a:lnSpc>
              <a:spcBef>
                <a:spcPts val="1500"/>
              </a:spcBef>
              <a:spcAft>
                <a:spcPts val="0"/>
              </a:spcAft>
              <a:buClr>
                <a:schemeClr val="dk1"/>
              </a:buClr>
              <a:buSzPts val="1100"/>
              <a:buFont typeface="Arial"/>
              <a:buNone/>
            </a:pPr>
            <a:r>
              <a:rPr lang="en-US" sz="1200" dirty="0">
                <a:solidFill>
                  <a:srgbClr val="374151"/>
                </a:solidFill>
                <a:latin typeface="+mj-lt"/>
                <a:ea typeface="Roboto"/>
                <a:cs typeface="Roboto"/>
                <a:sym typeface="Roboto"/>
              </a:rPr>
              <a:t>"So, next time you're in a car, on a bus, or walking through the city, think about the invisible helper, AI, making sure you get to where you're going safely and quickly. Isn't it amazing how technology can make our lives better? What do you all think about that? Let's talk!"</a:t>
            </a:r>
            <a:endParaRPr sz="1200" dirty="0">
              <a:solidFill>
                <a:srgbClr val="374151"/>
              </a:solidFill>
              <a:latin typeface="+mj-lt"/>
              <a:ea typeface="Roboto"/>
              <a:cs typeface="Roboto"/>
              <a:sym typeface="Roboto"/>
            </a:endParaRPr>
          </a:p>
          <a:p>
            <a:pPr marL="0" lvl="0" indent="0" algn="l" rtl="0">
              <a:spcBef>
                <a:spcPts val="1500"/>
              </a:spcBef>
              <a:spcAft>
                <a:spcPts val="0"/>
              </a:spcAft>
              <a:buNone/>
            </a:pPr>
            <a:endParaRPr dirty="0">
              <a:latin typeface="+mj-lt"/>
            </a:endParaRPr>
          </a:p>
        </p:txBody>
      </p:sp>
      <p:sp>
        <p:nvSpPr>
          <p:cNvPr id="254" name="Google Shape;25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The first question we ask ourselves is “How does AI predict future trends”? Now I’m gonna ask for you to just shout out where exactly do you think this goes? Can you predict this trend? First we go up, then down, and then where? It’s pretty easy. *pause* The pattern will continue as shown because that’s what we know about the sign wave’s nature, but also because you can just look at it and intuitively tell that it just goes like so. Alright are you ready for the next trend to predict.</a:t>
            </a:r>
            <a:endParaRPr/>
          </a:p>
        </p:txBody>
      </p:sp>
      <p:sp>
        <p:nvSpPr>
          <p:cNvPr id="261" name="Google Shape;26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How do you think this trend will go? It looks like we go up and then down and then up and so on so forth. *ask for engagement*. Yep, so we’re </a:t>
            </a:r>
            <a:r>
              <a:rPr lang="en-US" dirty="0" err="1"/>
              <a:t>gonna</a:t>
            </a:r>
            <a:r>
              <a:rPr lang="en-US" dirty="0"/>
              <a:t> be going up and down still. You’re almost thinking like and AI, isn’t that crazy? Alright one more are you ready? This one is a little harder.</a:t>
            </a:r>
            <a:endParaRPr dirty="0"/>
          </a:p>
        </p:txBody>
      </p:sp>
      <p:sp>
        <p:nvSpPr>
          <p:cNvPr id="269" name="Google Shape;26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2b298f3aff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So we have the Dow Jones Industrial Average for the past year. The Dow Jones industrial average consists of 30 of the biggest companies in the US and the graph is a representation of how they perform as a whole. Do you think you can predict this trend?</a:t>
            </a:r>
            <a:endParaRPr dirty="0"/>
          </a:p>
        </p:txBody>
      </p:sp>
      <p:sp>
        <p:nvSpPr>
          <p:cNvPr id="276" name="Google Shape;276;g2b298f3aff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2b298f3affb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2b298f3affb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program we used to do this forecasting data is a program created by </a:t>
            </a:r>
            <a:r>
              <a:rPr lang="en-US" dirty="0" err="1"/>
              <a:t>facebook</a:t>
            </a:r>
            <a:r>
              <a:rPr lang="en-US" dirty="0"/>
              <a:t>/meta called </a:t>
            </a:r>
            <a:r>
              <a:rPr lang="en-US" dirty="0" err="1"/>
              <a:t>Prohpet</a:t>
            </a:r>
            <a:r>
              <a:rPr lang="en-US" dirty="0"/>
              <a:t> (specifically called </a:t>
            </a:r>
            <a:r>
              <a:rPr lang="en-US" dirty="0" err="1"/>
              <a:t>FBProphet</a:t>
            </a:r>
            <a:r>
              <a:rPr lang="en-US" dirty="0"/>
              <a:t>)</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26ca9cbd112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26ca9cbd112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52"/>
        <p:cNvGrpSpPr/>
        <p:nvPr/>
      </p:nvGrpSpPr>
      <p:grpSpPr>
        <a:xfrm>
          <a:off x="0" y="0"/>
          <a:ext cx="0" cy="0"/>
          <a:chOff x="0" y="0"/>
          <a:chExt cx="0" cy="0"/>
        </a:xfrm>
      </p:grpSpPr>
      <p:pic>
        <p:nvPicPr>
          <p:cNvPr id="53" name="Google Shape;53;p11" descr="\\DROBO-FS\QuickDrops\JB\PPTX NG\Droplets\LightingOverlay.png"/>
          <p:cNvPicPr preferRelativeResize="0"/>
          <p:nvPr/>
        </p:nvPicPr>
        <p:blipFill rotWithShape="1">
          <a:blip r:embed="rId2">
            <a:alphaModFix amt="30000"/>
          </a:blip>
          <a:srcRect/>
          <a:stretch/>
        </p:blipFill>
        <p:spPr>
          <a:xfrm>
            <a:off x="0" y="-1"/>
            <a:ext cx="12192003" cy="6858001"/>
          </a:xfrm>
          <a:prstGeom prst="rect">
            <a:avLst/>
          </a:prstGeom>
          <a:noFill/>
          <a:ln>
            <a:noFill/>
          </a:ln>
        </p:spPr>
      </p:pic>
      <p:grpSp>
        <p:nvGrpSpPr>
          <p:cNvPr id="54" name="Google Shape;54;p11"/>
          <p:cNvGrpSpPr/>
          <p:nvPr/>
        </p:nvGrpSpPr>
        <p:grpSpPr>
          <a:xfrm>
            <a:off x="0" y="0"/>
            <a:ext cx="2305051" cy="6858001"/>
            <a:chOff x="0" y="0"/>
            <a:chExt cx="2305051" cy="6858001"/>
          </a:xfrm>
        </p:grpSpPr>
        <p:sp>
          <p:nvSpPr>
            <p:cNvPr id="55" name="Google Shape;55;p11"/>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1"/>
            <p:cNvSpPr/>
            <p:nvPr/>
          </p:nvSpPr>
          <p:spPr>
            <a:xfrm>
              <a:off x="1128713"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1"/>
            <p:cNvSpPr/>
            <p:nvPr/>
          </p:nvSpPr>
          <p:spPr>
            <a:xfrm>
              <a:off x="1123950"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1"/>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1"/>
            <p:cNvSpPr/>
            <p:nvPr/>
          </p:nvSpPr>
          <p:spPr>
            <a:xfrm>
              <a:off x="333375"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1"/>
            <p:cNvSpPr/>
            <p:nvPr/>
          </p:nvSpPr>
          <p:spPr>
            <a:xfrm>
              <a:off x="190500" y="9525"/>
              <a:ext cx="152400" cy="908050"/>
            </a:xfrm>
            <a:custGeom>
              <a:avLst/>
              <a:gdLst/>
              <a:ahLst/>
              <a:cxnLst/>
              <a:rect l="l" t="t" r="r" b="b"/>
              <a:pathLst>
                <a:path w="96" h="572" extrusionOk="0">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1" name="Google Shape;61;p11"/>
            <p:cNvSpPr/>
            <p:nvPr/>
          </p:nvSpPr>
          <p:spPr>
            <a:xfrm>
              <a:off x="1290638" y="14288"/>
              <a:ext cx="376238" cy="1801813"/>
            </a:xfrm>
            <a:custGeom>
              <a:avLst/>
              <a:gdLst/>
              <a:ahLst/>
              <a:cxnLst/>
              <a:rect l="l" t="t" r="r" b="b"/>
              <a:pathLst>
                <a:path w="237" h="1135" extrusionOk="0">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2" name="Google Shape;62;p11"/>
            <p:cNvSpPr/>
            <p:nvPr/>
          </p:nvSpPr>
          <p:spPr>
            <a:xfrm>
              <a:off x="1600200"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1"/>
            <p:cNvSpPr/>
            <p:nvPr/>
          </p:nvSpPr>
          <p:spPr>
            <a:xfrm>
              <a:off x="1381125" y="9525"/>
              <a:ext cx="371475" cy="1425575"/>
            </a:xfrm>
            <a:custGeom>
              <a:avLst/>
              <a:gdLst/>
              <a:ahLst/>
              <a:cxnLst/>
              <a:rect l="l" t="t" r="r" b="b"/>
              <a:pathLst>
                <a:path w="234" h="898" extrusionOk="0">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4" name="Google Shape;64;p11"/>
            <p:cNvSpPr/>
            <p:nvPr/>
          </p:nvSpPr>
          <p:spPr>
            <a:xfrm>
              <a:off x="1643063"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5" name="Google Shape;65;p11"/>
            <p:cNvSpPr/>
            <p:nvPr/>
          </p:nvSpPr>
          <p:spPr>
            <a:xfrm>
              <a:off x="1685925"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1"/>
            <p:cNvSpPr/>
            <p:nvPr/>
          </p:nvSpPr>
          <p:spPr>
            <a:xfrm>
              <a:off x="168592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1"/>
            <p:cNvSpPr/>
            <p:nvPr/>
          </p:nvSpPr>
          <p:spPr>
            <a:xfrm>
              <a:off x="1743075" y="4763"/>
              <a:ext cx="419100" cy="522288"/>
            </a:xfrm>
            <a:custGeom>
              <a:avLst/>
              <a:gdLst/>
              <a:ahLst/>
              <a:cxnLst/>
              <a:rect l="l" t="t" r="r" b="b"/>
              <a:pathLst>
                <a:path w="264" h="329" extrusionOk="0">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68" name="Google Shape;68;p11"/>
            <p:cNvSpPr/>
            <p:nvPr/>
          </p:nvSpPr>
          <p:spPr>
            <a:xfrm>
              <a:off x="2119313"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1"/>
            <p:cNvSpPr/>
            <p:nvPr/>
          </p:nvSpPr>
          <p:spPr>
            <a:xfrm>
              <a:off x="952500" y="4763"/>
              <a:ext cx="152400" cy="908050"/>
            </a:xfrm>
            <a:custGeom>
              <a:avLst/>
              <a:gdLst/>
              <a:ahLst/>
              <a:cxnLst/>
              <a:rect l="l" t="t" r="r" b="b"/>
              <a:pathLst>
                <a:path w="96" h="572" extrusionOk="0">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0" name="Google Shape;70;p11"/>
            <p:cNvSpPr/>
            <p:nvPr/>
          </p:nvSpPr>
          <p:spPr>
            <a:xfrm>
              <a:off x="8667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1"/>
            <p:cNvSpPr/>
            <p:nvPr/>
          </p:nvSpPr>
          <p:spPr>
            <a:xfrm>
              <a:off x="890588" y="15541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1"/>
            <p:cNvSpPr/>
            <p:nvPr/>
          </p:nvSpPr>
          <p:spPr>
            <a:xfrm>
              <a:off x="738188" y="5622925"/>
              <a:ext cx="338138" cy="1216025"/>
            </a:xfrm>
            <a:custGeom>
              <a:avLst/>
              <a:gdLst/>
              <a:ahLst/>
              <a:cxnLst/>
              <a:rect l="l" t="t" r="r" b="b"/>
              <a:pathLst>
                <a:path w="213" h="766" extrusionOk="0">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3" name="Google Shape;73;p11"/>
            <p:cNvSpPr/>
            <p:nvPr/>
          </p:nvSpPr>
          <p:spPr>
            <a:xfrm>
              <a:off x="647700" y="5480050"/>
              <a:ext cx="157163" cy="157163"/>
            </a:xfrm>
            <a:custGeom>
              <a:avLst/>
              <a:gdLst/>
              <a:ahLst/>
              <a:cxnLst/>
              <a:rect l="l" t="t" r="r" b="b"/>
              <a:pathLst>
                <a:path w="33" h="33" extrusionOk="0">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1"/>
            <p:cNvSpPr/>
            <p:nvPr/>
          </p:nvSpPr>
          <p:spPr>
            <a:xfrm>
              <a:off x="666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1"/>
            <p:cNvSpPr/>
            <p:nvPr/>
          </p:nvSpPr>
          <p:spPr>
            <a:xfrm>
              <a:off x="0" y="3897313"/>
              <a:ext cx="133350" cy="266700"/>
            </a:xfrm>
            <a:custGeom>
              <a:avLst/>
              <a:gdLst/>
              <a:ahLst/>
              <a:cxnLst/>
              <a:rect l="l" t="t" r="r" b="b"/>
              <a:pathLst>
                <a:path w="84" h="168" extrusionOk="0">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76" name="Google Shape;76;p11"/>
            <p:cNvSpPr/>
            <p:nvPr/>
          </p:nvSpPr>
          <p:spPr>
            <a:xfrm>
              <a:off x="66675" y="414972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1"/>
            <p:cNvSpPr/>
            <p:nvPr/>
          </p:nvSpPr>
          <p:spPr>
            <a:xfrm>
              <a:off x="0" y="1644650"/>
              <a:ext cx="133350" cy="269875"/>
            </a:xfrm>
            <a:custGeom>
              <a:avLst/>
              <a:gdLst/>
              <a:ahLst/>
              <a:cxnLst/>
              <a:rect l="l" t="t" r="r" b="b"/>
              <a:pathLst>
                <a:path w="84" h="170" extrusionOk="0">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78" name="Google Shape;78;p11"/>
            <p:cNvSpPr/>
            <p:nvPr/>
          </p:nvSpPr>
          <p:spPr>
            <a:xfrm>
              <a:off x="66675" y="146843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1"/>
            <p:cNvSpPr/>
            <p:nvPr/>
          </p:nvSpPr>
          <p:spPr>
            <a:xfrm>
              <a:off x="695325" y="4763"/>
              <a:ext cx="309563" cy="1558925"/>
            </a:xfrm>
            <a:custGeom>
              <a:avLst/>
              <a:gdLst/>
              <a:ahLst/>
              <a:cxnLst/>
              <a:rect l="l" t="t" r="r" b="b"/>
              <a:pathLst>
                <a:path w="195" h="982" extrusionOk="0">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0" name="Google Shape;80;p11"/>
            <p:cNvSpPr/>
            <p:nvPr/>
          </p:nvSpPr>
          <p:spPr>
            <a:xfrm>
              <a:off x="57150" y="48815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1"/>
            <p:cNvSpPr/>
            <p:nvPr/>
          </p:nvSpPr>
          <p:spPr>
            <a:xfrm>
              <a:off x="138113" y="5060950"/>
              <a:ext cx="304800" cy="1778000"/>
            </a:xfrm>
            <a:custGeom>
              <a:avLst/>
              <a:gdLst/>
              <a:ahLst/>
              <a:cxnLst/>
              <a:rect l="l" t="t" r="r" b="b"/>
              <a:pathLst>
                <a:path w="192" h="1120" extrusionOk="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2" name="Google Shape;82;p11"/>
            <p:cNvSpPr/>
            <p:nvPr/>
          </p:nvSpPr>
          <p:spPr>
            <a:xfrm>
              <a:off x="561975"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1"/>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1"/>
            <p:cNvSpPr/>
            <p:nvPr/>
          </p:nvSpPr>
          <p:spPr>
            <a:xfrm>
              <a:off x="76200"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1"/>
            <p:cNvSpPr/>
            <p:nvPr/>
          </p:nvSpPr>
          <p:spPr>
            <a:xfrm>
              <a:off x="0" y="5978525"/>
              <a:ext cx="190500" cy="461963"/>
            </a:xfrm>
            <a:custGeom>
              <a:avLst/>
              <a:gdLst/>
              <a:ahLst/>
              <a:cxnLst/>
              <a:rect l="l" t="t" r="r" b="b"/>
              <a:pathLst>
                <a:path w="120" h="291" extrusionOk="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86" name="Google Shape;86;p11"/>
            <p:cNvSpPr/>
            <p:nvPr/>
          </p:nvSpPr>
          <p:spPr>
            <a:xfrm>
              <a:off x="1014413" y="1801813"/>
              <a:ext cx="214313" cy="755650"/>
            </a:xfrm>
            <a:custGeom>
              <a:avLst/>
              <a:gdLst/>
              <a:ahLst/>
              <a:cxnLst/>
              <a:rect l="l" t="t" r="r" b="b"/>
              <a:pathLst>
                <a:path w="135" h="476" extrusionOk="0">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87" name="Google Shape;87;p11"/>
            <p:cNvSpPr/>
            <p:nvPr/>
          </p:nvSpPr>
          <p:spPr>
            <a:xfrm>
              <a:off x="938213" y="2547938"/>
              <a:ext cx="166688" cy="160338"/>
            </a:xfrm>
            <a:custGeom>
              <a:avLst/>
              <a:gdLst/>
              <a:ahLst/>
              <a:cxnLst/>
              <a:rect l="l" t="t" r="r" b="b"/>
              <a:pathLst>
                <a:path w="35" h="34" extrusionOk="0">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1"/>
            <p:cNvSpPr/>
            <p:nvPr/>
          </p:nvSpPr>
          <p:spPr>
            <a:xfrm>
              <a:off x="595313" y="4763"/>
              <a:ext cx="638175" cy="4025900"/>
            </a:xfrm>
            <a:custGeom>
              <a:avLst/>
              <a:gdLst/>
              <a:ahLst/>
              <a:cxnLst/>
              <a:rect l="l" t="t" r="r" b="b"/>
              <a:pathLst>
                <a:path w="402" h="2536" extrusionOk="0">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89" name="Google Shape;89;p11"/>
            <p:cNvSpPr/>
            <p:nvPr/>
          </p:nvSpPr>
          <p:spPr>
            <a:xfrm>
              <a:off x="1223963"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0" name="Google Shape;90;p11"/>
            <p:cNvSpPr/>
            <p:nvPr/>
          </p:nvSpPr>
          <p:spPr>
            <a:xfrm>
              <a:off x="1300163" y="1849438"/>
              <a:ext cx="109538" cy="107950"/>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1"/>
            <p:cNvSpPr/>
            <p:nvPr/>
          </p:nvSpPr>
          <p:spPr>
            <a:xfrm>
              <a:off x="280988" y="3417888"/>
              <a:ext cx="142875" cy="474663"/>
            </a:xfrm>
            <a:custGeom>
              <a:avLst/>
              <a:gdLst/>
              <a:ahLst/>
              <a:cxnLst/>
              <a:rect l="l" t="t" r="r" b="b"/>
              <a:pathLst>
                <a:path w="90" h="299" extrusionOk="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2" name="Google Shape;92;p11"/>
            <p:cNvSpPr/>
            <p:nvPr/>
          </p:nvSpPr>
          <p:spPr>
            <a:xfrm>
              <a:off x="238125" y="3883025"/>
              <a:ext cx="109538" cy="109538"/>
            </a:xfrm>
            <a:custGeom>
              <a:avLst/>
              <a:gdLst/>
              <a:ahLst/>
              <a:cxnLst/>
              <a:rect l="l" t="t" r="r" b="b"/>
              <a:pathLst>
                <a:path w="23" h="23" extrusionOk="0">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1"/>
            <p:cNvSpPr/>
            <p:nvPr/>
          </p:nvSpPr>
          <p:spPr>
            <a:xfrm>
              <a:off x="4763" y="2166938"/>
              <a:ext cx="114300" cy="452438"/>
            </a:xfrm>
            <a:custGeom>
              <a:avLst/>
              <a:gdLst/>
              <a:ahLst/>
              <a:cxnLst/>
              <a:rect l="l" t="t" r="r" b="b"/>
              <a:pathLst>
                <a:path w="72" h="285" extrusionOk="0">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4" name="Google Shape;94;p11"/>
            <p:cNvSpPr/>
            <p:nvPr/>
          </p:nvSpPr>
          <p:spPr>
            <a:xfrm>
              <a:off x="52388" y="2066925"/>
              <a:ext cx="109538" cy="109538"/>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1"/>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1"/>
            <p:cNvSpPr/>
            <p:nvPr/>
          </p:nvSpPr>
          <p:spPr>
            <a:xfrm>
              <a:off x="1319213" y="5041900"/>
              <a:ext cx="371475" cy="1801813"/>
            </a:xfrm>
            <a:custGeom>
              <a:avLst/>
              <a:gdLst/>
              <a:ahLst/>
              <a:cxnLst/>
              <a:rect l="l" t="t" r="r" b="b"/>
              <a:pathLst>
                <a:path w="234" h="1135" extrusionOk="0">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97" name="Google Shape;97;p11"/>
            <p:cNvSpPr/>
            <p:nvPr/>
          </p:nvSpPr>
          <p:spPr>
            <a:xfrm>
              <a:off x="1147763"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1"/>
            <p:cNvSpPr/>
            <p:nvPr/>
          </p:nvSpPr>
          <p:spPr>
            <a:xfrm>
              <a:off x="819150" y="3983038"/>
              <a:ext cx="347663" cy="2860675"/>
            </a:xfrm>
            <a:custGeom>
              <a:avLst/>
              <a:gdLst/>
              <a:ahLst/>
              <a:cxnLst/>
              <a:rect l="l" t="t" r="r" b="b"/>
              <a:pathLst>
                <a:path w="219" h="1802" extrusionOk="0">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99" name="Google Shape;99;p11"/>
            <p:cNvSpPr/>
            <p:nvPr/>
          </p:nvSpPr>
          <p:spPr>
            <a:xfrm>
              <a:off x="728663" y="3806825"/>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1"/>
            <p:cNvSpPr/>
            <p:nvPr/>
          </p:nvSpPr>
          <p:spPr>
            <a:xfrm>
              <a:off x="1624013"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1"/>
            <p:cNvSpPr/>
            <p:nvPr/>
          </p:nvSpPr>
          <p:spPr>
            <a:xfrm>
              <a:off x="1404938" y="5422900"/>
              <a:ext cx="371475" cy="1425575"/>
            </a:xfrm>
            <a:custGeom>
              <a:avLst/>
              <a:gdLst/>
              <a:ahLst/>
              <a:cxnLst/>
              <a:rect l="l" t="t" r="r" b="b"/>
              <a:pathLst>
                <a:path w="234" h="898" extrusionOk="0">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2" name="Google Shape;102;p11"/>
            <p:cNvSpPr/>
            <p:nvPr/>
          </p:nvSpPr>
          <p:spPr>
            <a:xfrm>
              <a:off x="1666875"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3" name="Google Shape;103;p11"/>
            <p:cNvSpPr/>
            <p:nvPr/>
          </p:nvSpPr>
          <p:spPr>
            <a:xfrm>
              <a:off x="1709738"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1"/>
            <p:cNvSpPr/>
            <p:nvPr/>
          </p:nvSpPr>
          <p:spPr>
            <a:xfrm>
              <a:off x="1709738"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1"/>
            <p:cNvSpPr/>
            <p:nvPr/>
          </p:nvSpPr>
          <p:spPr>
            <a:xfrm>
              <a:off x="1766888" y="6330950"/>
              <a:ext cx="419100" cy="527050"/>
            </a:xfrm>
            <a:custGeom>
              <a:avLst/>
              <a:gdLst/>
              <a:ahLst/>
              <a:cxnLst/>
              <a:rect l="l" t="t" r="r" b="b"/>
              <a:pathLst>
                <a:path w="264" h="332" extrusionOk="0">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06" name="Google Shape;106;p11"/>
            <p:cNvSpPr/>
            <p:nvPr/>
          </p:nvSpPr>
          <p:spPr>
            <a:xfrm>
              <a:off x="2147888"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504825" y="9525"/>
              <a:ext cx="233363" cy="5103813"/>
            </a:xfrm>
            <a:custGeom>
              <a:avLst/>
              <a:gdLst/>
              <a:ahLst/>
              <a:cxnLst/>
              <a:rect l="l" t="t" r="r" b="b"/>
              <a:pathLst>
                <a:path w="147" h="3215" extrusionOk="0">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08" name="Google Shape;108;p11"/>
            <p:cNvSpPr/>
            <p:nvPr/>
          </p:nvSpPr>
          <p:spPr>
            <a:xfrm>
              <a:off x="633413" y="5103813"/>
              <a:ext cx="185738" cy="185738"/>
            </a:xfrm>
            <a:custGeom>
              <a:avLst/>
              <a:gdLst/>
              <a:ahLst/>
              <a:cxnLst/>
              <a:rect l="l" t="t" r="r" b="b"/>
              <a:pathLst>
                <a:path w="39" h="39" extrusionOk="0">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11"/>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11"/>
          <p:cNvSpPr txBox="1">
            <a:spLocks noGrp="1"/>
          </p:cNvSpPr>
          <p:nvPr>
            <p:ph type="subTitle" idx="1"/>
          </p:nvPr>
        </p:nvSpPr>
        <p:spPr>
          <a:xfrm>
            <a:off x="1876424" y="3602038"/>
            <a:ext cx="8791575" cy="1655762"/>
          </a:xfrm>
          <a:prstGeom prst="rect">
            <a:avLst/>
          </a:prstGeom>
          <a:noFill/>
          <a:ln>
            <a:noFill/>
          </a:ln>
        </p:spPr>
        <p:txBody>
          <a:bodyPr spcFirstLastPara="1" wrap="square" lIns="91425" tIns="45700" rIns="91425" bIns="45700" anchor="t" anchorCtr="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a:endParaRPr/>
          </a:p>
        </p:txBody>
      </p:sp>
      <p:sp>
        <p:nvSpPr>
          <p:cNvPr id="111" name="Google Shape;111;p11"/>
          <p:cNvSpPr txBox="1">
            <a:spLocks noGrp="1"/>
          </p:cNvSpPr>
          <p:nvPr>
            <p:ph type="dt" idx="10"/>
          </p:nvPr>
        </p:nvSpPr>
        <p:spPr>
          <a:xfrm>
            <a:off x="7077511" y="5410201"/>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11"/>
          <p:cNvSpPr txBox="1">
            <a:spLocks noGrp="1"/>
          </p:cNvSpPr>
          <p:nvPr>
            <p:ph type="ftr" idx="11"/>
          </p:nvPr>
        </p:nvSpPr>
        <p:spPr>
          <a:xfrm>
            <a:off x="1876424" y="5410201"/>
            <a:ext cx="51248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11"/>
          <p:cNvSpPr txBox="1">
            <a:spLocks noGrp="1"/>
          </p:cNvSpPr>
          <p:nvPr>
            <p:ph type="sldNum" idx="12"/>
          </p:nvPr>
        </p:nvSpPr>
        <p:spPr>
          <a:xfrm>
            <a:off x="9896911" y="5410199"/>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65"/>
        <p:cNvGrpSpPr/>
        <p:nvPr/>
      </p:nvGrpSpPr>
      <p:grpSpPr>
        <a:xfrm>
          <a:off x="0" y="0"/>
          <a:ext cx="0" cy="0"/>
          <a:chOff x="0" y="0"/>
          <a:chExt cx="0" cy="0"/>
        </a:xfrm>
      </p:grpSpPr>
      <p:sp>
        <p:nvSpPr>
          <p:cNvPr id="166" name="Google Shape;166;p20"/>
          <p:cNvSpPr txBox="1">
            <a:spLocks noGrp="1"/>
          </p:cNvSpPr>
          <p:nvPr>
            <p:ph type="title"/>
          </p:nvPr>
        </p:nvSpPr>
        <p:spPr>
          <a:xfrm>
            <a:off x="1141410" y="4304664"/>
            <a:ext cx="9912355"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7" name="Google Shape;167;p20"/>
          <p:cNvSpPr>
            <a:spLocks noGrp="1"/>
          </p:cNvSpPr>
          <p:nvPr>
            <p:ph type="pic" idx="2"/>
          </p:nvPr>
        </p:nvSpPr>
        <p:spPr>
          <a:xfrm>
            <a:off x="1141411" y="606426"/>
            <a:ext cx="9912354" cy="3299778"/>
          </a:xfrm>
          <a:prstGeom prst="round2DiagRect">
            <a:avLst>
              <a:gd name="adj1" fmla="val 4860"/>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68" name="Google Shape;168;p20"/>
          <p:cNvSpPr txBox="1">
            <a:spLocks noGrp="1"/>
          </p:cNvSpPr>
          <p:nvPr>
            <p:ph type="body" idx="1"/>
          </p:nvPr>
        </p:nvSpPr>
        <p:spPr>
          <a:xfrm>
            <a:off x="1141364" y="5124020"/>
            <a:ext cx="9910859" cy="68247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69" name="Google Shape;169;p2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0" name="Google Shape;170;p2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1" name="Google Shape;171;p2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72"/>
        <p:cNvGrpSpPr/>
        <p:nvPr/>
      </p:nvGrpSpPr>
      <p:grpSpPr>
        <a:xfrm>
          <a:off x="0" y="0"/>
          <a:ext cx="0" cy="0"/>
          <a:chOff x="0" y="0"/>
          <a:chExt cx="0" cy="0"/>
        </a:xfrm>
      </p:grpSpPr>
      <p:sp>
        <p:nvSpPr>
          <p:cNvPr id="173" name="Google Shape;173;p21"/>
          <p:cNvSpPr txBox="1">
            <a:spLocks noGrp="1"/>
          </p:cNvSpPr>
          <p:nvPr>
            <p:ph type="title"/>
          </p:nvPr>
        </p:nvSpPr>
        <p:spPr>
          <a:xfrm>
            <a:off x="1141456" y="609600"/>
            <a:ext cx="9905955" cy="3429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4" name="Google Shape;174;p21"/>
          <p:cNvSpPr txBox="1">
            <a:spLocks noGrp="1"/>
          </p:cNvSpPr>
          <p:nvPr>
            <p:ph type="body" idx="1"/>
          </p:nvPr>
        </p:nvSpPr>
        <p:spPr>
          <a:xfrm>
            <a:off x="1141410" y="4419599"/>
            <a:ext cx="9904459" cy="1371599"/>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75" name="Google Shape;175;p2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6" name="Google Shape;176;p2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7" name="Google Shape;177;p2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78"/>
        <p:cNvGrpSpPr/>
        <p:nvPr/>
      </p:nvGrpSpPr>
      <p:grpSpPr>
        <a:xfrm>
          <a:off x="0" y="0"/>
          <a:ext cx="0" cy="0"/>
          <a:chOff x="0" y="0"/>
          <a:chExt cx="0" cy="0"/>
        </a:xfrm>
      </p:grpSpPr>
      <p:sp>
        <p:nvSpPr>
          <p:cNvPr id="179" name="Google Shape;179;p22"/>
          <p:cNvSpPr txBox="1">
            <a:spLocks noGrp="1"/>
          </p:cNvSpPr>
          <p:nvPr>
            <p:ph type="title"/>
          </p:nvPr>
        </p:nvSpPr>
        <p:spPr>
          <a:xfrm>
            <a:off x="1446212" y="609599"/>
            <a:ext cx="9302752" cy="274842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22"/>
          <p:cNvSpPr txBox="1">
            <a:spLocks noGrp="1"/>
          </p:cNvSpPr>
          <p:nvPr>
            <p:ph type="body" idx="1"/>
          </p:nvPr>
        </p:nvSpPr>
        <p:spPr>
          <a:xfrm>
            <a:off x="1720644" y="3365557"/>
            <a:ext cx="875229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1" name="Google Shape;181;p22"/>
          <p:cNvSpPr txBox="1">
            <a:spLocks noGrp="1"/>
          </p:cNvSpPr>
          <p:nvPr>
            <p:ph type="body" idx="2"/>
          </p:nvPr>
        </p:nvSpPr>
        <p:spPr>
          <a:xfrm>
            <a:off x="1141411" y="4309919"/>
            <a:ext cx="9906002" cy="1489496"/>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2" name="Google Shape;182;p2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 name="Google Shape;183;p2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4" name="Google Shape;184;p2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85" name="Google Shape;185;p22"/>
          <p:cNvSpPr txBox="1"/>
          <p:nvPr/>
        </p:nvSpPr>
        <p:spPr>
          <a:xfrm>
            <a:off x="903512" y="73239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i="0" u="none" strike="noStrike" cap="none">
                <a:solidFill>
                  <a:schemeClr val="lt1"/>
                </a:solidFill>
                <a:latin typeface="Twentieth Century"/>
                <a:ea typeface="Twentieth Century"/>
                <a:cs typeface="Twentieth Century"/>
                <a:sym typeface="Twentieth Century"/>
              </a:rPr>
              <a:t>“</a:t>
            </a:r>
            <a:endParaRPr/>
          </a:p>
        </p:txBody>
      </p:sp>
      <p:sp>
        <p:nvSpPr>
          <p:cNvPr id="186" name="Google Shape;186;p22"/>
          <p:cNvSpPr txBox="1"/>
          <p:nvPr/>
        </p:nvSpPr>
        <p:spPr>
          <a:xfrm>
            <a:off x="10537370" y="2764972"/>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i="0" u="none" strike="noStrike" cap="non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87"/>
        <p:cNvGrpSpPr/>
        <p:nvPr/>
      </p:nvGrpSpPr>
      <p:grpSpPr>
        <a:xfrm>
          <a:off x="0" y="0"/>
          <a:ext cx="0" cy="0"/>
          <a:chOff x="0" y="0"/>
          <a:chExt cx="0" cy="0"/>
        </a:xfrm>
      </p:grpSpPr>
      <p:sp>
        <p:nvSpPr>
          <p:cNvPr id="188" name="Google Shape;188;p23"/>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9" name="Google Shape;189;p23"/>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90" name="Google Shape;190;p2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1" name="Google Shape;191;p2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2" name="Google Shape;192;p2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93"/>
        <p:cNvGrpSpPr/>
        <p:nvPr/>
      </p:nvGrpSpPr>
      <p:grpSpPr>
        <a:xfrm>
          <a:off x="0" y="0"/>
          <a:ext cx="0" cy="0"/>
          <a:chOff x="0" y="0"/>
          <a:chExt cx="0" cy="0"/>
        </a:xfrm>
      </p:grpSpPr>
      <p:sp>
        <p:nvSpPr>
          <p:cNvPr id="194" name="Google Shape;194;p24"/>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5" name="Google Shape;195;p24"/>
          <p:cNvSpPr txBox="1">
            <a:spLocks noGrp="1"/>
          </p:cNvSpPr>
          <p:nvPr>
            <p:ph type="body" idx="1"/>
          </p:nvPr>
        </p:nvSpPr>
        <p:spPr>
          <a:xfrm>
            <a:off x="1141410" y="2674463"/>
            <a:ext cx="3196899"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96" name="Google Shape;196;p24"/>
          <p:cNvSpPr txBox="1">
            <a:spLocks noGrp="1"/>
          </p:cNvSpPr>
          <p:nvPr>
            <p:ph type="body" idx="2"/>
          </p:nvPr>
        </p:nvSpPr>
        <p:spPr>
          <a:xfrm>
            <a:off x="1127918" y="3360263"/>
            <a:ext cx="3208735"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197" name="Google Shape;197;p24"/>
          <p:cNvSpPr txBox="1">
            <a:spLocks noGrp="1"/>
          </p:cNvSpPr>
          <p:nvPr>
            <p:ph type="body" idx="3"/>
          </p:nvPr>
        </p:nvSpPr>
        <p:spPr>
          <a:xfrm>
            <a:off x="4514766" y="2677635"/>
            <a:ext cx="3184385"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98" name="Google Shape;198;p24"/>
          <p:cNvSpPr txBox="1">
            <a:spLocks noGrp="1"/>
          </p:cNvSpPr>
          <p:nvPr>
            <p:ph type="body" idx="4"/>
          </p:nvPr>
        </p:nvSpPr>
        <p:spPr>
          <a:xfrm>
            <a:off x="4504213" y="3363435"/>
            <a:ext cx="3195830"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199" name="Google Shape;199;p24"/>
          <p:cNvSpPr txBox="1">
            <a:spLocks noGrp="1"/>
          </p:cNvSpPr>
          <p:nvPr>
            <p:ph type="body" idx="5"/>
          </p:nvPr>
        </p:nvSpPr>
        <p:spPr>
          <a:xfrm>
            <a:off x="7852442" y="2674463"/>
            <a:ext cx="3194968"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0" name="Google Shape;200;p24"/>
          <p:cNvSpPr txBox="1">
            <a:spLocks noGrp="1"/>
          </p:cNvSpPr>
          <p:nvPr>
            <p:ph type="body" idx="6"/>
          </p:nvPr>
        </p:nvSpPr>
        <p:spPr>
          <a:xfrm>
            <a:off x="7852442" y="3360263"/>
            <a:ext cx="3194968"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1" name="Google Shape;201;p2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 name="Google Shape;202;p2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3" name="Google Shape;203;p2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204"/>
        <p:cNvGrpSpPr/>
        <p:nvPr/>
      </p:nvGrpSpPr>
      <p:grpSpPr>
        <a:xfrm>
          <a:off x="0" y="0"/>
          <a:ext cx="0" cy="0"/>
          <a:chOff x="0" y="0"/>
          <a:chExt cx="0" cy="0"/>
        </a:xfrm>
      </p:grpSpPr>
      <p:sp>
        <p:nvSpPr>
          <p:cNvPr id="205" name="Google Shape;205;p25"/>
          <p:cNvSpPr txBox="1">
            <a:spLocks noGrp="1"/>
          </p:cNvSpPr>
          <p:nvPr>
            <p:ph type="title"/>
          </p:nvPr>
        </p:nvSpPr>
        <p:spPr>
          <a:xfrm>
            <a:off x="1141411" y="609600"/>
            <a:ext cx="9905999"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6" name="Google Shape;206;p25"/>
          <p:cNvSpPr txBox="1">
            <a:spLocks noGrp="1"/>
          </p:cNvSpPr>
          <p:nvPr>
            <p:ph type="body" idx="1"/>
          </p:nvPr>
        </p:nvSpPr>
        <p:spPr>
          <a:xfrm>
            <a:off x="1141413" y="4404596"/>
            <a:ext cx="3195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7" name="Google Shape;207;p25"/>
          <p:cNvSpPr>
            <a:spLocks noGrp="1"/>
          </p:cNvSpPr>
          <p:nvPr>
            <p:ph type="pic" idx="2"/>
          </p:nvPr>
        </p:nvSpPr>
        <p:spPr>
          <a:xfrm>
            <a:off x="1141413" y="2666998"/>
            <a:ext cx="31952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08" name="Google Shape;208;p25"/>
          <p:cNvSpPr txBox="1">
            <a:spLocks noGrp="1"/>
          </p:cNvSpPr>
          <p:nvPr>
            <p:ph type="body" idx="3"/>
          </p:nvPr>
        </p:nvSpPr>
        <p:spPr>
          <a:xfrm>
            <a:off x="1141413" y="4980858"/>
            <a:ext cx="3195240" cy="817843"/>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9" name="Google Shape;209;p25"/>
          <p:cNvSpPr txBox="1">
            <a:spLocks noGrp="1"/>
          </p:cNvSpPr>
          <p:nvPr>
            <p:ph type="body" idx="4"/>
          </p:nvPr>
        </p:nvSpPr>
        <p:spPr>
          <a:xfrm>
            <a:off x="4489053" y="4404596"/>
            <a:ext cx="320040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0" name="Google Shape;210;p25"/>
          <p:cNvSpPr>
            <a:spLocks noGrp="1"/>
          </p:cNvSpPr>
          <p:nvPr>
            <p:ph type="pic" idx="5"/>
          </p:nvPr>
        </p:nvSpPr>
        <p:spPr>
          <a:xfrm>
            <a:off x="4489053" y="2666998"/>
            <a:ext cx="31989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1" name="Google Shape;211;p25"/>
          <p:cNvSpPr txBox="1">
            <a:spLocks noGrp="1"/>
          </p:cNvSpPr>
          <p:nvPr>
            <p:ph type="body" idx="6"/>
          </p:nvPr>
        </p:nvSpPr>
        <p:spPr>
          <a:xfrm>
            <a:off x="4487593" y="4980857"/>
            <a:ext cx="3200400" cy="81034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2" name="Google Shape;212;p25"/>
          <p:cNvSpPr txBox="1">
            <a:spLocks noGrp="1"/>
          </p:cNvSpPr>
          <p:nvPr>
            <p:ph type="body" idx="7"/>
          </p:nvPr>
        </p:nvSpPr>
        <p:spPr>
          <a:xfrm>
            <a:off x="7852567" y="4404595"/>
            <a:ext cx="3190741"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3" name="Google Shape;213;p25"/>
          <p:cNvSpPr>
            <a:spLocks noGrp="1"/>
          </p:cNvSpPr>
          <p:nvPr>
            <p:ph type="pic" idx="8"/>
          </p:nvPr>
        </p:nvSpPr>
        <p:spPr>
          <a:xfrm>
            <a:off x="7852442" y="2666998"/>
            <a:ext cx="3194969"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214" name="Google Shape;214;p25"/>
          <p:cNvSpPr txBox="1">
            <a:spLocks noGrp="1"/>
          </p:cNvSpPr>
          <p:nvPr>
            <p:ph type="body" idx="9"/>
          </p:nvPr>
        </p:nvSpPr>
        <p:spPr>
          <a:xfrm>
            <a:off x="7852442" y="4980854"/>
            <a:ext cx="3194968" cy="810345"/>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5" name="Google Shape;215;p2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6" name="Google Shape;216;p2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 name="Google Shape;217;p2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8"/>
        <p:cNvGrpSpPr/>
        <p:nvPr/>
      </p:nvGrpSpPr>
      <p:grpSpPr>
        <a:xfrm>
          <a:off x="0" y="0"/>
          <a:ext cx="0" cy="0"/>
          <a:chOff x="0" y="0"/>
          <a:chExt cx="0" cy="0"/>
        </a:xfrm>
      </p:grpSpPr>
      <p:sp>
        <p:nvSpPr>
          <p:cNvPr id="219" name="Google Shape;219;p26"/>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0" name="Google Shape;220;p26"/>
          <p:cNvSpPr txBox="1">
            <a:spLocks noGrp="1"/>
          </p:cNvSpPr>
          <p:nvPr>
            <p:ph type="body" idx="1"/>
          </p:nvPr>
        </p:nvSpPr>
        <p:spPr>
          <a:xfrm rot="5400000">
            <a:off x="4323555" y="-932655"/>
            <a:ext cx="3541714" cy="9905999"/>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1" name="Google Shape;221;p2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2" name="Google Shape;222;p2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 name="Google Shape;223;p2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24"/>
        <p:cNvGrpSpPr/>
        <p:nvPr/>
      </p:nvGrpSpPr>
      <p:grpSpPr>
        <a:xfrm>
          <a:off x="0" y="0"/>
          <a:ext cx="0" cy="0"/>
          <a:chOff x="0" y="0"/>
          <a:chExt cx="0" cy="0"/>
        </a:xfrm>
      </p:grpSpPr>
      <p:sp>
        <p:nvSpPr>
          <p:cNvPr id="225" name="Google Shape;225;p27"/>
          <p:cNvSpPr txBox="1">
            <a:spLocks noGrp="1"/>
          </p:cNvSpPr>
          <p:nvPr>
            <p:ph type="title"/>
          </p:nvPr>
        </p:nvSpPr>
        <p:spPr>
          <a:xfrm rot="5400000">
            <a:off x="7454105" y="2197894"/>
            <a:ext cx="5181601" cy="200501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6" name="Google Shape;226;p27"/>
          <p:cNvSpPr txBox="1">
            <a:spLocks noGrp="1"/>
          </p:cNvSpPr>
          <p:nvPr>
            <p:ph type="body" idx="1"/>
          </p:nvPr>
        </p:nvSpPr>
        <p:spPr>
          <a:xfrm rot="5400000">
            <a:off x="2424905" y="-673895"/>
            <a:ext cx="5181601" cy="7748590"/>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7" name="Google Shape;227;p2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8" name="Google Shape;228;p2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9" name="Google Shape;229;p2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4"/>
        <p:cNvGrpSpPr/>
        <p:nvPr/>
      </p:nvGrpSpPr>
      <p:grpSpPr>
        <a:xfrm>
          <a:off x="0" y="0"/>
          <a:ext cx="0" cy="0"/>
          <a:chOff x="0" y="0"/>
          <a:chExt cx="0" cy="0"/>
        </a:xfrm>
      </p:grpSpPr>
      <p:sp>
        <p:nvSpPr>
          <p:cNvPr id="115" name="Google Shape;115;p12"/>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12"/>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17" name="Google Shape;117;p1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1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1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0"/>
        <p:cNvGrpSpPr/>
        <p:nvPr/>
      </p:nvGrpSpPr>
      <p:grpSpPr>
        <a:xfrm>
          <a:off x="0" y="0"/>
          <a:ext cx="0" cy="0"/>
          <a:chOff x="0" y="0"/>
          <a:chExt cx="0" cy="0"/>
        </a:xfrm>
      </p:grpSpPr>
      <p:sp>
        <p:nvSpPr>
          <p:cNvPr id="121" name="Google Shape;121;p13"/>
          <p:cNvSpPr txBox="1">
            <a:spLocks noGrp="1"/>
          </p:cNvSpPr>
          <p:nvPr>
            <p:ph type="title"/>
          </p:nvPr>
        </p:nvSpPr>
        <p:spPr>
          <a:xfrm>
            <a:off x="1141411" y="1419226"/>
            <a:ext cx="99060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2" name="Google Shape;122;p13"/>
          <p:cNvSpPr txBox="1">
            <a:spLocks noGrp="1"/>
          </p:cNvSpPr>
          <p:nvPr>
            <p:ph type="body" idx="1"/>
          </p:nvPr>
        </p:nvSpPr>
        <p:spPr>
          <a:xfrm>
            <a:off x="1141411" y="4424362"/>
            <a:ext cx="9906000" cy="137477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cap="none">
                <a:solidFill>
                  <a:schemeClr val="lt1"/>
                </a:solidFill>
              </a:defRPr>
            </a:lvl1pPr>
            <a:lvl2pPr marL="914400" lvl="1" indent="-228600" algn="l">
              <a:lnSpc>
                <a:spcPct val="120000"/>
              </a:lnSpc>
              <a:spcBef>
                <a:spcPts val="500"/>
              </a:spcBef>
              <a:spcAft>
                <a:spcPts val="0"/>
              </a:spcAft>
              <a:buClr>
                <a:schemeClr val="lt1"/>
              </a:buClr>
              <a:buSzPts val="2250"/>
              <a:buNone/>
              <a:defRPr sz="1800">
                <a:solidFill>
                  <a:schemeClr val="lt1"/>
                </a:solidFill>
              </a:defRPr>
            </a:lvl2pPr>
            <a:lvl3pPr marL="1371600" lvl="2" indent="-228600" algn="l">
              <a:lnSpc>
                <a:spcPct val="120000"/>
              </a:lnSpc>
              <a:spcBef>
                <a:spcPts val="500"/>
              </a:spcBef>
              <a:spcAft>
                <a:spcPts val="0"/>
              </a:spcAft>
              <a:buClr>
                <a:schemeClr val="lt1"/>
              </a:buClr>
              <a:buSzPts val="2250"/>
              <a:buNone/>
              <a:defRPr sz="1800">
                <a:solidFill>
                  <a:schemeClr val="lt1"/>
                </a:solidFill>
              </a:defRPr>
            </a:lvl3pPr>
            <a:lvl4pPr marL="1828800" lvl="3" indent="-228600" algn="l">
              <a:lnSpc>
                <a:spcPct val="120000"/>
              </a:lnSpc>
              <a:spcBef>
                <a:spcPts val="500"/>
              </a:spcBef>
              <a:spcAft>
                <a:spcPts val="0"/>
              </a:spcAft>
              <a:buClr>
                <a:schemeClr val="lt1"/>
              </a:buClr>
              <a:buSzPts val="2000"/>
              <a:buNone/>
              <a:defRPr sz="1600">
                <a:solidFill>
                  <a:schemeClr val="lt1"/>
                </a:solidFill>
              </a:defRPr>
            </a:lvl4pPr>
            <a:lvl5pPr marL="2286000" lvl="4" indent="-228600" algn="l">
              <a:lnSpc>
                <a:spcPct val="120000"/>
              </a:lnSpc>
              <a:spcBef>
                <a:spcPts val="500"/>
              </a:spcBef>
              <a:spcAft>
                <a:spcPts val="0"/>
              </a:spcAft>
              <a:buClr>
                <a:schemeClr val="lt1"/>
              </a:buClr>
              <a:buSzPts val="2000"/>
              <a:buNone/>
              <a:defRPr sz="1600">
                <a:solidFill>
                  <a:schemeClr val="lt1"/>
                </a:solidFill>
              </a:defRPr>
            </a:lvl5pPr>
            <a:lvl6pPr marL="2743200" lvl="5" indent="-228600" algn="l">
              <a:lnSpc>
                <a:spcPct val="120000"/>
              </a:lnSpc>
              <a:spcBef>
                <a:spcPts val="500"/>
              </a:spcBef>
              <a:spcAft>
                <a:spcPts val="0"/>
              </a:spcAft>
              <a:buClr>
                <a:schemeClr val="lt1"/>
              </a:buClr>
              <a:buSzPts val="2000"/>
              <a:buNone/>
              <a:defRPr sz="1600">
                <a:solidFill>
                  <a:schemeClr val="lt1"/>
                </a:solidFill>
              </a:defRPr>
            </a:lvl6pPr>
            <a:lvl7pPr marL="3200400" lvl="6" indent="-228600" algn="l">
              <a:lnSpc>
                <a:spcPct val="120000"/>
              </a:lnSpc>
              <a:spcBef>
                <a:spcPts val="500"/>
              </a:spcBef>
              <a:spcAft>
                <a:spcPts val="0"/>
              </a:spcAft>
              <a:buClr>
                <a:schemeClr val="lt1"/>
              </a:buClr>
              <a:buSzPts val="2000"/>
              <a:buNone/>
              <a:defRPr sz="1600">
                <a:solidFill>
                  <a:schemeClr val="lt1"/>
                </a:solidFill>
              </a:defRPr>
            </a:lvl7pPr>
            <a:lvl8pPr marL="3657600" lvl="7" indent="-228600" algn="l">
              <a:lnSpc>
                <a:spcPct val="120000"/>
              </a:lnSpc>
              <a:spcBef>
                <a:spcPts val="500"/>
              </a:spcBef>
              <a:spcAft>
                <a:spcPts val="0"/>
              </a:spcAft>
              <a:buClr>
                <a:schemeClr val="lt1"/>
              </a:buClr>
              <a:buSzPts val="2000"/>
              <a:buNone/>
              <a:defRPr sz="1600">
                <a:solidFill>
                  <a:schemeClr val="lt1"/>
                </a:solidFill>
              </a:defRPr>
            </a:lvl8pPr>
            <a:lvl9pPr marL="4114800" lvl="8" indent="-228600" algn="l">
              <a:lnSpc>
                <a:spcPct val="120000"/>
              </a:lnSpc>
              <a:spcBef>
                <a:spcPts val="500"/>
              </a:spcBef>
              <a:spcAft>
                <a:spcPts val="0"/>
              </a:spcAft>
              <a:buClr>
                <a:schemeClr val="lt1"/>
              </a:buClr>
              <a:buSzPts val="2000"/>
              <a:buNone/>
              <a:defRPr sz="1600">
                <a:solidFill>
                  <a:schemeClr val="lt1"/>
                </a:solidFill>
              </a:defRPr>
            </a:lvl9pPr>
          </a:lstStyle>
          <a:p>
            <a:endParaRPr/>
          </a:p>
        </p:txBody>
      </p:sp>
      <p:sp>
        <p:nvSpPr>
          <p:cNvPr id="123" name="Google Shape;123;p1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1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1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6"/>
        <p:cNvGrpSpPr/>
        <p:nvPr/>
      </p:nvGrpSpPr>
      <p:grpSpPr>
        <a:xfrm>
          <a:off x="0" y="0"/>
          <a:ext cx="0" cy="0"/>
          <a:chOff x="0" y="0"/>
          <a:chExt cx="0" cy="0"/>
        </a:xfrm>
      </p:grpSpPr>
      <p:sp>
        <p:nvSpPr>
          <p:cNvPr id="127" name="Google Shape;127;p14"/>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8" name="Google Shape;128;p14"/>
          <p:cNvSpPr txBox="1">
            <a:spLocks noGrp="1"/>
          </p:cNvSpPr>
          <p:nvPr>
            <p:ph type="body" idx="1"/>
          </p:nvPr>
        </p:nvSpPr>
        <p:spPr>
          <a:xfrm>
            <a:off x="1141410" y="2249486"/>
            <a:ext cx="487838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29" name="Google Shape;129;p14"/>
          <p:cNvSpPr txBox="1">
            <a:spLocks noGrp="1"/>
          </p:cNvSpPr>
          <p:nvPr>
            <p:ph type="body" idx="2"/>
          </p:nvPr>
        </p:nvSpPr>
        <p:spPr>
          <a:xfrm>
            <a:off x="6172200" y="2249486"/>
            <a:ext cx="4875211"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0" name="Google Shape;130;p1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1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1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3"/>
        <p:cNvGrpSpPr/>
        <p:nvPr/>
      </p:nvGrpSpPr>
      <p:grpSpPr>
        <a:xfrm>
          <a:off x="0" y="0"/>
          <a:ext cx="0" cy="0"/>
          <a:chOff x="0" y="0"/>
          <a:chExt cx="0" cy="0"/>
        </a:xfrm>
      </p:grpSpPr>
      <p:sp>
        <p:nvSpPr>
          <p:cNvPr id="134" name="Google Shape;134;p15"/>
          <p:cNvSpPr txBox="1">
            <a:spLocks noGrp="1"/>
          </p:cNvSpPr>
          <p:nvPr>
            <p:ph type="title"/>
          </p:nvPr>
        </p:nvSpPr>
        <p:spPr>
          <a:xfrm>
            <a:off x="1141411" y="619126"/>
            <a:ext cx="9906000" cy="147796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5" name="Google Shape;135;p15"/>
          <p:cNvSpPr txBox="1">
            <a:spLocks noGrp="1"/>
          </p:cNvSpPr>
          <p:nvPr>
            <p:ph type="body" idx="1"/>
          </p:nvPr>
        </p:nvSpPr>
        <p:spPr>
          <a:xfrm>
            <a:off x="1370019" y="2249486"/>
            <a:ext cx="4649783"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36" name="Google Shape;136;p15"/>
          <p:cNvSpPr txBox="1">
            <a:spLocks noGrp="1"/>
          </p:cNvSpPr>
          <p:nvPr>
            <p:ph type="body" idx="2"/>
          </p:nvPr>
        </p:nvSpPr>
        <p:spPr>
          <a:xfrm>
            <a:off x="1141410" y="3073397"/>
            <a:ext cx="4878391"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7" name="Google Shape;137;p15"/>
          <p:cNvSpPr txBox="1">
            <a:spLocks noGrp="1"/>
          </p:cNvSpPr>
          <p:nvPr>
            <p:ph type="body" idx="3"/>
          </p:nvPr>
        </p:nvSpPr>
        <p:spPr>
          <a:xfrm>
            <a:off x="6400808" y="2249485"/>
            <a:ext cx="464660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38" name="Google Shape;138;p15"/>
          <p:cNvSpPr txBox="1">
            <a:spLocks noGrp="1"/>
          </p:cNvSpPr>
          <p:nvPr>
            <p:ph type="body" idx="4"/>
          </p:nvPr>
        </p:nvSpPr>
        <p:spPr>
          <a:xfrm>
            <a:off x="6172200" y="3073397"/>
            <a:ext cx="4875210"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9" name="Google Shape;139;p1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1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1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2"/>
        <p:cNvGrpSpPr/>
        <p:nvPr/>
      </p:nvGrpSpPr>
      <p:grpSpPr>
        <a:xfrm>
          <a:off x="0" y="0"/>
          <a:ext cx="0" cy="0"/>
          <a:chOff x="0" y="0"/>
          <a:chExt cx="0" cy="0"/>
        </a:xfrm>
      </p:grpSpPr>
      <p:sp>
        <p:nvSpPr>
          <p:cNvPr id="143" name="Google Shape;143;p16"/>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4" name="Google Shape;144;p1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1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1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7"/>
        <p:cNvGrpSpPr/>
        <p:nvPr/>
      </p:nvGrpSpPr>
      <p:grpSpPr>
        <a:xfrm>
          <a:off x="0" y="0"/>
          <a:ext cx="0" cy="0"/>
          <a:chOff x="0" y="0"/>
          <a:chExt cx="0" cy="0"/>
        </a:xfrm>
      </p:grpSpPr>
      <p:sp>
        <p:nvSpPr>
          <p:cNvPr id="148" name="Google Shape;148;p1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1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1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1"/>
        <p:cNvGrpSpPr/>
        <p:nvPr/>
      </p:nvGrpSpPr>
      <p:grpSpPr>
        <a:xfrm>
          <a:off x="0" y="0"/>
          <a:ext cx="0" cy="0"/>
          <a:chOff x="0" y="0"/>
          <a:chExt cx="0" cy="0"/>
        </a:xfrm>
      </p:grpSpPr>
      <p:sp>
        <p:nvSpPr>
          <p:cNvPr id="152" name="Google Shape;152;p18"/>
          <p:cNvSpPr txBox="1">
            <a:spLocks noGrp="1"/>
          </p:cNvSpPr>
          <p:nvPr>
            <p:ph type="title"/>
          </p:nvPr>
        </p:nvSpPr>
        <p:spPr>
          <a:xfrm>
            <a:off x="1146705" y="609601"/>
            <a:ext cx="3856037" cy="163988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18"/>
          <p:cNvSpPr txBox="1">
            <a:spLocks noGrp="1"/>
          </p:cNvSpPr>
          <p:nvPr>
            <p:ph type="body" idx="1"/>
          </p:nvPr>
        </p:nvSpPr>
        <p:spPr>
          <a:xfrm>
            <a:off x="5156200" y="592666"/>
            <a:ext cx="5891209" cy="5198534"/>
          </a:xfrm>
          <a:prstGeom prst="rect">
            <a:avLst/>
          </a:prstGeom>
          <a:noFill/>
          <a:ln>
            <a:noFill/>
          </a:ln>
        </p:spPr>
        <p:txBody>
          <a:bodyPr spcFirstLastPara="1" wrap="square" lIns="91425" tIns="45700" rIns="91425" bIns="45700" anchor="ctr"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54" name="Google Shape;154;p18"/>
          <p:cNvSpPr txBox="1">
            <a:spLocks noGrp="1"/>
          </p:cNvSpPr>
          <p:nvPr>
            <p:ph type="body" idx="2"/>
          </p:nvPr>
        </p:nvSpPr>
        <p:spPr>
          <a:xfrm>
            <a:off x="1146705" y="2249486"/>
            <a:ext cx="3856037"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55" name="Google Shape;155;p1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1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p1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8"/>
        <p:cNvGrpSpPr/>
        <p:nvPr/>
      </p:nvGrpSpPr>
      <p:grpSpPr>
        <a:xfrm>
          <a:off x="0" y="0"/>
          <a:ext cx="0" cy="0"/>
          <a:chOff x="0" y="0"/>
          <a:chExt cx="0" cy="0"/>
        </a:xfrm>
      </p:grpSpPr>
      <p:sp>
        <p:nvSpPr>
          <p:cNvPr id="159" name="Google Shape;159;p19"/>
          <p:cNvSpPr txBox="1">
            <a:spLocks noGrp="1"/>
          </p:cNvSpPr>
          <p:nvPr>
            <p:ph type="title"/>
          </p:nvPr>
        </p:nvSpPr>
        <p:spPr>
          <a:xfrm>
            <a:off x="1141413" y="609600"/>
            <a:ext cx="5934508" cy="163988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19"/>
          <p:cNvSpPr>
            <a:spLocks noGrp="1"/>
          </p:cNvSpPr>
          <p:nvPr>
            <p:ph type="pic" idx="2"/>
          </p:nvPr>
        </p:nvSpPr>
        <p:spPr>
          <a:xfrm>
            <a:off x="7380721" y="609601"/>
            <a:ext cx="3666690" cy="5181599"/>
          </a:xfrm>
          <a:prstGeom prst="round2DiagRect">
            <a:avLst>
              <a:gd name="adj1" fmla="val 5608"/>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sp>
      <p:sp>
        <p:nvSpPr>
          <p:cNvPr id="161" name="Google Shape;161;p19"/>
          <p:cNvSpPr txBox="1">
            <a:spLocks noGrp="1"/>
          </p:cNvSpPr>
          <p:nvPr>
            <p:ph type="body" idx="1"/>
          </p:nvPr>
        </p:nvSpPr>
        <p:spPr>
          <a:xfrm>
            <a:off x="1141410" y="2249486"/>
            <a:ext cx="5934511"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62" name="Google Shape;162;p1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 name="Google Shape;163;p1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 name="Google Shape;164;p1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pic>
        <p:nvPicPr>
          <p:cNvPr id="6" name="Google Shape;6;p10" descr="\\DROBO-FS\QuickDrops\JB\PPTX NG\Droplets\LightingOverlay.png"/>
          <p:cNvPicPr preferRelativeResize="0"/>
          <p:nvPr/>
        </p:nvPicPr>
        <p:blipFill rotWithShape="1">
          <a:blip r:embed="rId20">
            <a:alphaModFix amt="30000"/>
          </a:blip>
          <a:srcRect/>
          <a:stretch/>
        </p:blipFill>
        <p:spPr>
          <a:xfrm>
            <a:off x="0" y="-1"/>
            <a:ext cx="12192003" cy="6858001"/>
          </a:xfrm>
          <a:prstGeom prst="rect">
            <a:avLst/>
          </a:prstGeom>
          <a:noFill/>
          <a:ln>
            <a:noFill/>
          </a:ln>
        </p:spPr>
      </p:pic>
      <p:grpSp>
        <p:nvGrpSpPr>
          <p:cNvPr id="7" name="Google Shape;7;p10"/>
          <p:cNvGrpSpPr/>
          <p:nvPr/>
        </p:nvGrpSpPr>
        <p:grpSpPr>
          <a:xfrm>
            <a:off x="-14288" y="0"/>
            <a:ext cx="12053888" cy="6858001"/>
            <a:chOff x="-14288" y="0"/>
            <a:chExt cx="12053888" cy="6858001"/>
          </a:xfrm>
        </p:grpSpPr>
        <p:grpSp>
          <p:nvGrpSpPr>
            <p:cNvPr id="8" name="Google Shape;8;p10"/>
            <p:cNvGrpSpPr/>
            <p:nvPr/>
          </p:nvGrpSpPr>
          <p:grpSpPr>
            <a:xfrm>
              <a:off x="-14288" y="0"/>
              <a:ext cx="1220788" cy="6858001"/>
              <a:chOff x="-14288" y="0"/>
              <a:chExt cx="1220788" cy="6858001"/>
            </a:xfrm>
          </p:grpSpPr>
          <p:sp>
            <p:nvSpPr>
              <p:cNvPr id="9" name="Google Shape;9;p10"/>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10"/>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10"/>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10"/>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3" name="Google Shape;13;p10"/>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10"/>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5" name="Google Shape;15;p10"/>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16" name="Google Shape;16;p10"/>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10"/>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10"/>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19" name="Google Shape;19;p10"/>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10"/>
              <p:cNvCxnSpPr/>
              <p:nvPr/>
            </p:nvCxnSpPr>
            <p:spPr>
              <a:xfrm>
                <a:off x="-4763" y="9525"/>
                <a:ext cx="0" cy="0"/>
              </a:xfrm>
              <a:prstGeom prst="straightConnector1">
                <a:avLst/>
              </a:prstGeom>
              <a:gradFill>
                <a:gsLst>
                  <a:gs pos="0">
                    <a:schemeClr val="lt2"/>
                  </a:gs>
                  <a:gs pos="100000">
                    <a:srgbClr val="3B95DE"/>
                  </a:gs>
                </a:gsLst>
                <a:lin ang="5400000" scaled="0"/>
              </a:gradFill>
              <a:ln w="9525" cap="flat" cmpd="sng">
                <a:solidFill>
                  <a:srgbClr val="FFFFFF"/>
                </a:solidFill>
                <a:prstDash val="solid"/>
                <a:miter lim="800000"/>
                <a:headEnd type="none" w="med" len="med"/>
                <a:tailEnd type="none" w="med" len="med"/>
              </a:ln>
            </p:spPr>
          </p:cxnSp>
          <p:sp>
            <p:nvSpPr>
              <p:cNvPr id="21" name="Google Shape;21;p10"/>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2" name="Google Shape;22;p10"/>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3" name="Google Shape;23;p10"/>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4" name="Google Shape;24;p10"/>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10"/>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10"/>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27" name="Google Shape;27;p10"/>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10"/>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29" name="Google Shape;29;p10"/>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10"/>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1" name="Google Shape;31;p10"/>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2" name="Google Shape;32;p10"/>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10"/>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10"/>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5" name="Google Shape;35;p10"/>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10"/>
            <p:cNvGrpSpPr/>
            <p:nvPr/>
          </p:nvGrpSpPr>
          <p:grpSpPr>
            <a:xfrm>
              <a:off x="11364912" y="0"/>
              <a:ext cx="674688" cy="6848476"/>
              <a:chOff x="11364912" y="0"/>
              <a:chExt cx="674688" cy="6848476"/>
            </a:xfrm>
          </p:grpSpPr>
          <p:sp>
            <p:nvSpPr>
              <p:cNvPr id="37" name="Google Shape;37;p10"/>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38" name="Google Shape;38;p10"/>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10"/>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10"/>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1" name="Google Shape;41;p10"/>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10"/>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3" name="Google Shape;43;p10"/>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0"/>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10"/>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10"/>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47;p10"/>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3600"/>
              <a:buFont typeface="Twentieth Century"/>
              <a:buNone/>
              <a:defRPr sz="3600" b="0" i="0" u="none" strike="noStrike" cap="non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8" name="Google Shape;48;p10"/>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Twentieth Century"/>
                <a:ea typeface="Twentieth Century"/>
                <a:cs typeface="Twentieth Century"/>
                <a:sym typeface="Twentieth Century"/>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49" name="Google Shape;49;p1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0" name="Google Shape;50;p1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1" name="Google Shape;51;p1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1pPr>
            <a:lvl2pPr marL="0" marR="0" lvl="1"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2pPr>
            <a:lvl3pPr marL="0" marR="0" lvl="2"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3pPr>
            <a:lvl4pPr marL="0" marR="0" lvl="3"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4pPr>
            <a:lvl5pPr marL="0" marR="0" lvl="4"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5pPr>
            <a:lvl6pPr marL="0" marR="0" lvl="5"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6pPr>
            <a:lvl7pPr marL="0" marR="0" lvl="6"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7pPr>
            <a:lvl8pPr marL="0" marR="0" lvl="7"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8pPr>
            <a:lvl9pPr marL="0" marR="0" lvl="8"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jpg"/></Relationships>
</file>

<file path=ppt/slides/_rels/slide10.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lotlouischoitslab/ITE_UIUC_EOH_2024"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6.gif"/></Relationships>
</file>

<file path=ppt/slides/_rels/slide3.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gif"/></Relationships>
</file>

<file path=ppt/slides/_rels/slide4.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gif"/></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1"/>
          <p:cNvSpPr txBox="1">
            <a:spLocks noGrp="1"/>
          </p:cNvSpPr>
          <p:nvPr>
            <p:ph type="ctrTitle"/>
          </p:nvPr>
        </p:nvSpPr>
        <p:spPr>
          <a:xfrm>
            <a:off x="1876424" y="2238669"/>
            <a:ext cx="9190644" cy="927019"/>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4000"/>
              <a:buFont typeface="Arial"/>
              <a:buNone/>
            </a:pPr>
            <a:r>
              <a:rPr lang="en-US" sz="4000" dirty="0">
                <a:latin typeface="Arial"/>
                <a:ea typeface="Arial"/>
                <a:cs typeface="Arial"/>
                <a:sym typeface="Arial"/>
              </a:rPr>
              <a:t>AI IN TRANSPORTATION PLANNING</a:t>
            </a:r>
            <a:endParaRPr dirty="0"/>
          </a:p>
        </p:txBody>
      </p:sp>
      <p:sp>
        <p:nvSpPr>
          <p:cNvPr id="235" name="Google Shape;235;p1"/>
          <p:cNvSpPr txBox="1">
            <a:spLocks noGrp="1"/>
          </p:cNvSpPr>
          <p:nvPr>
            <p:ph type="subTitle" idx="1"/>
          </p:nvPr>
        </p:nvSpPr>
        <p:spPr>
          <a:xfrm>
            <a:off x="1918869" y="3234393"/>
            <a:ext cx="8791575" cy="753145"/>
          </a:xfrm>
          <a:prstGeom prst="rect">
            <a:avLst/>
          </a:prstGeom>
          <a:noFill/>
          <a:ln>
            <a:noFill/>
          </a:ln>
        </p:spPr>
        <p:txBody>
          <a:bodyPr spcFirstLastPara="1" wrap="square" lIns="91425" tIns="45700" rIns="91425" bIns="45700" anchor="t" anchorCtr="0">
            <a:normAutofit/>
          </a:bodyPr>
          <a:lstStyle/>
          <a:p>
            <a:pPr marL="0" lvl="0" indent="0" algn="l" rtl="0">
              <a:lnSpc>
                <a:spcPct val="120000"/>
              </a:lnSpc>
              <a:spcBef>
                <a:spcPts val="0"/>
              </a:spcBef>
              <a:spcAft>
                <a:spcPts val="0"/>
              </a:spcAft>
              <a:buClr>
                <a:schemeClr val="lt1"/>
              </a:buClr>
              <a:buSzPts val="2500"/>
              <a:buNone/>
            </a:pPr>
            <a:r>
              <a:rPr lang="en-US" dirty="0">
                <a:solidFill>
                  <a:schemeClr val="lt1"/>
                </a:solidFill>
                <a:latin typeface="Arial"/>
                <a:ea typeface="Arial"/>
                <a:cs typeface="Arial"/>
                <a:sym typeface="Arial"/>
              </a:rPr>
              <a:t>ITE@UIUC DATA SCIENCE TEAM</a:t>
            </a:r>
            <a:endParaRPr dirty="0"/>
          </a:p>
        </p:txBody>
      </p:sp>
      <p:pic>
        <p:nvPicPr>
          <p:cNvPr id="236" name="Google Shape;236;p1"/>
          <p:cNvPicPr preferRelativeResize="0"/>
          <p:nvPr/>
        </p:nvPicPr>
        <p:blipFill rotWithShape="1">
          <a:blip r:embed="rId3">
            <a:alphaModFix/>
          </a:blip>
          <a:srcRect/>
          <a:stretch/>
        </p:blipFill>
        <p:spPr>
          <a:xfrm>
            <a:off x="7140339" y="4072721"/>
            <a:ext cx="3674023" cy="2118775"/>
          </a:xfrm>
          <a:prstGeom prst="rect">
            <a:avLst/>
          </a:prstGeom>
          <a:noFill/>
          <a:ln>
            <a:noFill/>
          </a:ln>
        </p:spPr>
      </p:pic>
      <p:pic>
        <p:nvPicPr>
          <p:cNvPr id="237" name="Google Shape;237;p1" descr="How AI Impacts Transportation. How will the transportation systems of… | by  Angelo Dalli | Medium"/>
          <p:cNvPicPr preferRelativeResize="0"/>
          <p:nvPr/>
        </p:nvPicPr>
        <p:blipFill rotWithShape="1">
          <a:blip r:embed="rId4">
            <a:alphaModFix/>
          </a:blip>
          <a:srcRect/>
          <a:stretch/>
        </p:blipFill>
        <p:spPr>
          <a:xfrm>
            <a:off x="2963208" y="3987538"/>
            <a:ext cx="3132792" cy="220395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g26ca9cbd112_0_6"/>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600"/>
              <a:buFont typeface="Twentieth Century"/>
              <a:buNone/>
            </a:pPr>
            <a:r>
              <a:rPr lang="en-US" dirty="0">
                <a:latin typeface="+mj-lt"/>
              </a:rPr>
              <a:t>DATA VISUALIZATIONS - Silver Line</a:t>
            </a:r>
            <a:endParaRPr dirty="0">
              <a:latin typeface="+mj-lt"/>
            </a:endParaRPr>
          </a:p>
        </p:txBody>
      </p:sp>
      <p:sp>
        <p:nvSpPr>
          <p:cNvPr id="300" name="Google Shape;300;g26ca9cbd112_0_6"/>
          <p:cNvSpPr txBox="1">
            <a:spLocks noGrp="1"/>
          </p:cNvSpPr>
          <p:nvPr>
            <p:ph type="body" idx="1"/>
          </p:nvPr>
        </p:nvSpPr>
        <p:spPr>
          <a:xfrm>
            <a:off x="1141412" y="2249487"/>
            <a:ext cx="9906000" cy="3541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pic>
        <p:nvPicPr>
          <p:cNvPr id="301" name="Google Shape;301;g26ca9cbd112_0_6"/>
          <p:cNvPicPr preferRelativeResize="0"/>
          <p:nvPr/>
        </p:nvPicPr>
        <p:blipFill>
          <a:blip r:embed="rId3">
            <a:alphaModFix/>
          </a:blip>
          <a:stretch>
            <a:fillRect/>
          </a:stretch>
        </p:blipFill>
        <p:spPr>
          <a:xfrm>
            <a:off x="-1600" y="2201100"/>
            <a:ext cx="12192000" cy="3638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g2c952d2984f_1_5"/>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600"/>
              <a:buFont typeface="Twentieth Century"/>
              <a:buNone/>
            </a:pPr>
            <a:r>
              <a:rPr lang="en-US" dirty="0">
                <a:latin typeface="+mj-lt"/>
              </a:rPr>
              <a:t>DATA VISUALIZATIONS - Green Line</a:t>
            </a:r>
            <a:endParaRPr dirty="0">
              <a:latin typeface="+mj-lt"/>
            </a:endParaRPr>
          </a:p>
        </p:txBody>
      </p:sp>
      <p:sp>
        <p:nvSpPr>
          <p:cNvPr id="307" name="Google Shape;307;g2c952d2984f_1_5"/>
          <p:cNvSpPr txBox="1">
            <a:spLocks noGrp="1"/>
          </p:cNvSpPr>
          <p:nvPr>
            <p:ph type="body" idx="1"/>
          </p:nvPr>
        </p:nvSpPr>
        <p:spPr>
          <a:xfrm>
            <a:off x="1141412" y="2249487"/>
            <a:ext cx="9906000" cy="35418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pic>
        <p:nvPicPr>
          <p:cNvPr id="308" name="Google Shape;308;g2c952d2984f_1_5"/>
          <p:cNvPicPr preferRelativeResize="0"/>
          <p:nvPr/>
        </p:nvPicPr>
        <p:blipFill>
          <a:blip r:embed="rId3">
            <a:alphaModFix/>
          </a:blip>
          <a:stretch>
            <a:fillRect/>
          </a:stretch>
        </p:blipFill>
        <p:spPr>
          <a:xfrm>
            <a:off x="73650" y="2020875"/>
            <a:ext cx="12041501" cy="38704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8"/>
          <p:cNvSpPr txBox="1">
            <a:spLocks noGrp="1"/>
          </p:cNvSpPr>
          <p:nvPr>
            <p:ph type="title"/>
          </p:nvPr>
        </p:nvSpPr>
        <p:spPr>
          <a:xfrm>
            <a:off x="914788" y="720582"/>
            <a:ext cx="9906000" cy="10302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Arial"/>
              <a:buNone/>
            </a:pPr>
            <a:r>
              <a:rPr lang="en-US" dirty="0">
                <a:latin typeface="+mn-lt"/>
                <a:ea typeface="Arial"/>
                <a:cs typeface="Arial"/>
                <a:sym typeface="Arial"/>
              </a:rPr>
              <a:t>CONTRIBUTORS</a:t>
            </a:r>
            <a:endParaRPr dirty="0">
              <a:latin typeface="+mn-lt"/>
            </a:endParaRPr>
          </a:p>
        </p:txBody>
      </p:sp>
      <p:sp>
        <p:nvSpPr>
          <p:cNvPr id="314" name="Google Shape;314;p8"/>
          <p:cNvSpPr txBox="1">
            <a:spLocks noGrp="1"/>
          </p:cNvSpPr>
          <p:nvPr>
            <p:ph type="body" idx="1"/>
          </p:nvPr>
        </p:nvSpPr>
        <p:spPr>
          <a:xfrm>
            <a:off x="782425" y="1667825"/>
            <a:ext cx="10755900" cy="4123500"/>
          </a:xfrm>
          <a:prstGeom prst="rect">
            <a:avLst/>
          </a:prstGeom>
          <a:noFill/>
          <a:ln>
            <a:noFill/>
          </a:ln>
        </p:spPr>
        <p:txBody>
          <a:bodyPr spcFirstLastPara="1" wrap="square" lIns="91425" tIns="45700" rIns="91425" bIns="45700" anchor="t" anchorCtr="0">
            <a:normAutofit/>
          </a:bodyPr>
          <a:lstStyle/>
          <a:p>
            <a:pPr marL="228600" lvl="0" indent="-228600" algn="l" rtl="0">
              <a:lnSpc>
                <a:spcPct val="120000"/>
              </a:lnSpc>
              <a:spcBef>
                <a:spcPts val="0"/>
              </a:spcBef>
              <a:spcAft>
                <a:spcPts val="0"/>
              </a:spcAft>
              <a:buClr>
                <a:schemeClr val="lt1"/>
              </a:buClr>
              <a:buSzPts val="2500"/>
              <a:buChar char="•"/>
            </a:pPr>
            <a:r>
              <a:rPr lang="en-US" sz="2000" dirty="0">
                <a:latin typeface="+mn-lt"/>
                <a:ea typeface="Arial"/>
                <a:cs typeface="Arial"/>
                <a:sym typeface="Arial"/>
              </a:rPr>
              <a:t>Louis Sungwoo Cho, Civil Engineering (Transportation) Major, Computer Science Minor</a:t>
            </a:r>
            <a:endParaRPr sz="2000" dirty="0">
              <a:latin typeface="+mn-lt"/>
              <a:ea typeface="Arial"/>
              <a:cs typeface="Arial"/>
              <a:sym typeface="Arial"/>
            </a:endParaRPr>
          </a:p>
          <a:p>
            <a:pPr marL="228600" lvl="0" indent="-228600" algn="l" rtl="0">
              <a:lnSpc>
                <a:spcPct val="120000"/>
              </a:lnSpc>
              <a:spcBef>
                <a:spcPts val="0"/>
              </a:spcBef>
              <a:spcAft>
                <a:spcPts val="0"/>
              </a:spcAft>
              <a:buClr>
                <a:schemeClr val="lt1"/>
              </a:buClr>
              <a:buSzPts val="2500"/>
              <a:buChar char="•"/>
            </a:pPr>
            <a:r>
              <a:rPr lang="en-US" sz="2000" dirty="0">
                <a:latin typeface="+mn-lt"/>
                <a:ea typeface="Arial"/>
                <a:cs typeface="Arial"/>
                <a:sym typeface="Arial"/>
              </a:rPr>
              <a:t>Mitchell Eng, Civil Engineering (Transportation) Major</a:t>
            </a:r>
            <a:endParaRPr sz="2000" dirty="0">
              <a:latin typeface="+mn-lt"/>
              <a:ea typeface="Arial"/>
              <a:cs typeface="Arial"/>
              <a:sym typeface="Arial"/>
            </a:endParaRPr>
          </a:p>
          <a:p>
            <a:pPr marL="228600" lvl="0" indent="-228600" algn="l" rtl="0">
              <a:lnSpc>
                <a:spcPct val="120000"/>
              </a:lnSpc>
              <a:spcBef>
                <a:spcPts val="0"/>
              </a:spcBef>
              <a:spcAft>
                <a:spcPts val="0"/>
              </a:spcAft>
              <a:buClr>
                <a:schemeClr val="lt1"/>
              </a:buClr>
              <a:buSzPts val="2500"/>
              <a:buChar char="•"/>
            </a:pPr>
            <a:r>
              <a:rPr lang="en-US" sz="2000" dirty="0">
                <a:latin typeface="+mn-lt"/>
                <a:ea typeface="Arial"/>
                <a:cs typeface="Arial"/>
                <a:sym typeface="Arial"/>
              </a:rPr>
              <a:t>Jae Min Sim, Civil Engineering (Transportation) Major, Computer Science Minor</a:t>
            </a:r>
            <a:endParaRPr sz="2000" dirty="0">
              <a:latin typeface="+mn-lt"/>
              <a:ea typeface="Arial"/>
              <a:cs typeface="Arial"/>
              <a:sym typeface="Arial"/>
            </a:endParaRPr>
          </a:p>
          <a:p>
            <a:pPr marL="228600" lvl="0" indent="-196850" algn="l" rtl="0">
              <a:lnSpc>
                <a:spcPct val="120000"/>
              </a:lnSpc>
              <a:spcBef>
                <a:spcPts val="0"/>
              </a:spcBef>
              <a:spcAft>
                <a:spcPts val="0"/>
              </a:spcAft>
              <a:buSzPts val="2000"/>
              <a:buFont typeface="Arial"/>
              <a:buChar char="•"/>
            </a:pPr>
            <a:r>
              <a:rPr lang="en-US" sz="2000" dirty="0">
                <a:latin typeface="+mn-lt"/>
                <a:ea typeface="Arial"/>
                <a:cs typeface="Arial"/>
                <a:sym typeface="Arial"/>
              </a:rPr>
              <a:t>Kosuke Ito, Aerospace Engineering Major, Computer Science Minor</a:t>
            </a:r>
            <a:endParaRPr sz="2000" dirty="0">
              <a:latin typeface="+mn-lt"/>
              <a:ea typeface="Arial"/>
              <a:cs typeface="Arial"/>
              <a:sym typeface="Arial"/>
            </a:endParaRPr>
          </a:p>
          <a:p>
            <a:pPr marL="228600" lvl="0" indent="-196850" algn="l" rtl="0">
              <a:lnSpc>
                <a:spcPct val="120000"/>
              </a:lnSpc>
              <a:spcBef>
                <a:spcPts val="0"/>
              </a:spcBef>
              <a:spcAft>
                <a:spcPts val="0"/>
              </a:spcAft>
              <a:buSzPts val="2000"/>
              <a:buFont typeface="Arial"/>
              <a:buChar char="•"/>
            </a:pPr>
            <a:r>
              <a:rPr lang="en-US" sz="2000" dirty="0" err="1">
                <a:latin typeface="+mn-lt"/>
                <a:ea typeface="Arial"/>
                <a:cs typeface="Arial"/>
                <a:sym typeface="Arial"/>
              </a:rPr>
              <a:t>Jisu</a:t>
            </a:r>
            <a:r>
              <a:rPr lang="en-US" sz="2000" dirty="0">
                <a:latin typeface="+mn-lt"/>
                <a:ea typeface="Arial"/>
                <a:cs typeface="Arial"/>
                <a:sym typeface="Arial"/>
              </a:rPr>
              <a:t> Hong, Civil Engineering Major</a:t>
            </a:r>
          </a:p>
          <a:p>
            <a:pPr marL="228600" indent="-196850">
              <a:spcBef>
                <a:spcPts val="0"/>
              </a:spcBef>
              <a:buSzPts val="2000"/>
            </a:pPr>
            <a:r>
              <a:rPr lang="en-US" sz="2000" dirty="0">
                <a:latin typeface="+mn-lt"/>
                <a:ea typeface="Arial"/>
                <a:cs typeface="Arial"/>
                <a:sym typeface="Arial"/>
              </a:rPr>
              <a:t>Brandon Lee, Systems Engineering &amp; Design Major</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9"/>
          <p:cNvSpPr txBox="1">
            <a:spLocks noGrp="1"/>
          </p:cNvSpPr>
          <p:nvPr>
            <p:ph type="title"/>
          </p:nvPr>
        </p:nvSpPr>
        <p:spPr>
          <a:xfrm>
            <a:off x="1075750" y="739325"/>
            <a:ext cx="9906000" cy="10890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Arial"/>
              <a:buNone/>
            </a:pPr>
            <a:r>
              <a:rPr lang="en-US" dirty="0">
                <a:latin typeface="Arial"/>
                <a:ea typeface="Arial"/>
                <a:cs typeface="Arial"/>
                <a:sym typeface="Arial"/>
              </a:rPr>
              <a:t>REFERENCES</a:t>
            </a:r>
            <a:endParaRPr dirty="0"/>
          </a:p>
        </p:txBody>
      </p:sp>
      <p:sp>
        <p:nvSpPr>
          <p:cNvPr id="320" name="Google Shape;320;p9"/>
          <p:cNvSpPr txBox="1">
            <a:spLocks noGrp="1"/>
          </p:cNvSpPr>
          <p:nvPr>
            <p:ph type="body" idx="1"/>
          </p:nvPr>
        </p:nvSpPr>
        <p:spPr>
          <a:xfrm>
            <a:off x="960000" y="1873150"/>
            <a:ext cx="10272000" cy="3541800"/>
          </a:xfrm>
          <a:prstGeom prst="rect">
            <a:avLst/>
          </a:prstGeom>
          <a:noFill/>
          <a:ln>
            <a:noFill/>
          </a:ln>
        </p:spPr>
        <p:txBody>
          <a:bodyPr spcFirstLastPara="1" wrap="square" lIns="91425" tIns="45700" rIns="91425" bIns="45700" anchor="t" anchorCtr="0">
            <a:normAutofit/>
          </a:bodyPr>
          <a:lstStyle/>
          <a:p>
            <a:pPr marL="457200" lvl="0" indent="-371475" algn="l" rtl="0">
              <a:lnSpc>
                <a:spcPct val="120000"/>
              </a:lnSpc>
              <a:spcBef>
                <a:spcPts val="0"/>
              </a:spcBef>
              <a:spcAft>
                <a:spcPts val="0"/>
              </a:spcAft>
              <a:buSzPts val="2250"/>
              <a:buFont typeface="Arial"/>
              <a:buChar char="-"/>
            </a:pPr>
            <a:r>
              <a:rPr lang="en-US" sz="2000" dirty="0">
                <a:latin typeface="Arial"/>
                <a:ea typeface="Arial"/>
                <a:cs typeface="Arial"/>
                <a:sym typeface="Arial"/>
              </a:rPr>
              <a:t>Code reference: </a:t>
            </a:r>
            <a:r>
              <a:rPr lang="en-US" sz="2000" u="sng" dirty="0">
                <a:solidFill>
                  <a:schemeClr val="hlink"/>
                </a:solidFill>
                <a:latin typeface="Arial"/>
                <a:ea typeface="Arial"/>
                <a:cs typeface="Arial"/>
                <a:sym typeface="Arial"/>
                <a:hlinkClick r:id="rId3"/>
              </a:rPr>
              <a:t>https://github.com/lotlouischoitslab/ITE_UIUC_EOH_2024</a:t>
            </a:r>
            <a:r>
              <a:rPr lang="en-US" dirty="0">
                <a:latin typeface="Arial"/>
                <a:ea typeface="Arial"/>
                <a:cs typeface="Arial"/>
                <a:sym typeface="Arial"/>
              </a:rPr>
              <a:t> </a:t>
            </a:r>
            <a:endParaRPr dirty="0">
              <a:latin typeface="Arial"/>
              <a:ea typeface="Arial"/>
              <a:cs typeface="Arial"/>
              <a:sym typeface="Arial"/>
            </a:endParaRPr>
          </a:p>
        </p:txBody>
      </p:sp>
      <p:pic>
        <p:nvPicPr>
          <p:cNvPr id="321" name="Google Shape;321;p9"/>
          <p:cNvPicPr preferRelativeResize="0"/>
          <p:nvPr/>
        </p:nvPicPr>
        <p:blipFill>
          <a:blip r:embed="rId4">
            <a:alphaModFix/>
          </a:blip>
          <a:stretch>
            <a:fillRect/>
          </a:stretch>
        </p:blipFill>
        <p:spPr>
          <a:xfrm>
            <a:off x="4775400" y="2682025"/>
            <a:ext cx="1924050" cy="19240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pic>
        <p:nvPicPr>
          <p:cNvPr id="326" name="Google Shape;326;g26d5fdbbc09_0_0"/>
          <p:cNvPicPr preferRelativeResize="0"/>
          <p:nvPr/>
        </p:nvPicPr>
        <p:blipFill>
          <a:blip r:embed="rId3">
            <a:alphaModFix/>
          </a:blip>
          <a:stretch>
            <a:fillRect/>
          </a:stretch>
        </p:blipFill>
        <p:spPr>
          <a:xfrm>
            <a:off x="2494425" y="1644518"/>
            <a:ext cx="6086475" cy="34290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Arial"/>
              <a:buNone/>
            </a:pPr>
            <a:r>
              <a:rPr lang="en-US" dirty="0">
                <a:latin typeface="Arial"/>
                <a:ea typeface="Arial"/>
                <a:cs typeface="Arial"/>
                <a:sym typeface="Arial"/>
              </a:rPr>
              <a:t>WHAT IS ARTIFICIAL INTELLIGENCE?</a:t>
            </a:r>
            <a:endParaRPr dirty="0"/>
          </a:p>
        </p:txBody>
      </p:sp>
      <p:pic>
        <p:nvPicPr>
          <p:cNvPr id="243" name="Google Shape;243;p2"/>
          <p:cNvPicPr preferRelativeResize="0"/>
          <p:nvPr/>
        </p:nvPicPr>
        <p:blipFill>
          <a:blip r:embed="rId3">
            <a:alphaModFix/>
          </a:blip>
          <a:stretch>
            <a:fillRect/>
          </a:stretch>
        </p:blipFill>
        <p:spPr>
          <a:xfrm>
            <a:off x="6376450" y="1853825"/>
            <a:ext cx="2736873" cy="3345050"/>
          </a:xfrm>
          <a:prstGeom prst="rect">
            <a:avLst/>
          </a:prstGeom>
          <a:noFill/>
          <a:ln>
            <a:noFill/>
          </a:ln>
        </p:spPr>
      </p:pic>
      <p:pic>
        <p:nvPicPr>
          <p:cNvPr id="244" name="Google Shape;244;p2"/>
          <p:cNvPicPr preferRelativeResize="0"/>
          <p:nvPr/>
        </p:nvPicPr>
        <p:blipFill>
          <a:blip r:embed="rId4">
            <a:alphaModFix/>
          </a:blip>
          <a:stretch>
            <a:fillRect/>
          </a:stretch>
        </p:blipFill>
        <p:spPr>
          <a:xfrm>
            <a:off x="1359700" y="1879425"/>
            <a:ext cx="4460076" cy="33450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8"/>
        <p:cNvGrpSpPr/>
        <p:nvPr/>
      </p:nvGrpSpPr>
      <p:grpSpPr>
        <a:xfrm>
          <a:off x="0" y="0"/>
          <a:ext cx="0" cy="0"/>
          <a:chOff x="0" y="0"/>
          <a:chExt cx="0" cy="0"/>
        </a:xfrm>
      </p:grpSpPr>
      <p:sp>
        <p:nvSpPr>
          <p:cNvPr id="249" name="Google Shape;249;p3"/>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Arial"/>
              <a:buNone/>
            </a:pPr>
            <a:r>
              <a:rPr lang="en-US" sz="3200" dirty="0">
                <a:latin typeface="Arial"/>
                <a:ea typeface="Arial"/>
                <a:cs typeface="Arial"/>
                <a:sym typeface="Arial"/>
              </a:rPr>
              <a:t>OK, BUT WHY TRANSPORTATION PLANNING?</a:t>
            </a:r>
            <a:endParaRPr dirty="0"/>
          </a:p>
        </p:txBody>
      </p:sp>
      <p:pic>
        <p:nvPicPr>
          <p:cNvPr id="250" name="Google Shape;250;p3"/>
          <p:cNvPicPr preferRelativeResize="0"/>
          <p:nvPr/>
        </p:nvPicPr>
        <p:blipFill>
          <a:blip r:embed="rId3">
            <a:alphaModFix/>
          </a:blip>
          <a:stretch>
            <a:fillRect/>
          </a:stretch>
        </p:blipFill>
        <p:spPr>
          <a:xfrm>
            <a:off x="1446825" y="2173300"/>
            <a:ext cx="4576226" cy="3432175"/>
          </a:xfrm>
          <a:prstGeom prst="rect">
            <a:avLst/>
          </a:prstGeom>
          <a:noFill/>
          <a:ln>
            <a:noFill/>
          </a:ln>
        </p:spPr>
      </p:pic>
      <p:pic>
        <p:nvPicPr>
          <p:cNvPr id="251" name="Google Shape;251;p3"/>
          <p:cNvPicPr preferRelativeResize="0"/>
          <p:nvPr/>
        </p:nvPicPr>
        <p:blipFill>
          <a:blip r:embed="rId4">
            <a:alphaModFix/>
          </a:blip>
          <a:stretch>
            <a:fillRect/>
          </a:stretch>
        </p:blipFill>
        <p:spPr>
          <a:xfrm>
            <a:off x="6658825" y="2173300"/>
            <a:ext cx="4474650" cy="3355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4"/>
          <p:cNvSpPr txBox="1">
            <a:spLocks noGrp="1"/>
          </p:cNvSpPr>
          <p:nvPr>
            <p:ph type="title"/>
          </p:nvPr>
        </p:nvSpPr>
        <p:spPr>
          <a:xfrm>
            <a:off x="1074656" y="618518"/>
            <a:ext cx="10152668" cy="147857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00"/>
              <a:buFont typeface="Arial"/>
              <a:buNone/>
            </a:pPr>
            <a:r>
              <a:rPr lang="en-US" sz="3200" dirty="0">
                <a:latin typeface="Arial"/>
                <a:ea typeface="Arial"/>
                <a:cs typeface="Arial"/>
                <a:sym typeface="Arial"/>
              </a:rPr>
              <a:t>HOW CAN WE COMBINE AI &amp; TRANSIT PLANNING?</a:t>
            </a:r>
            <a:endParaRPr dirty="0"/>
          </a:p>
        </p:txBody>
      </p:sp>
      <p:pic>
        <p:nvPicPr>
          <p:cNvPr id="257" name="Google Shape;257;p4"/>
          <p:cNvPicPr preferRelativeResize="0"/>
          <p:nvPr/>
        </p:nvPicPr>
        <p:blipFill>
          <a:blip r:embed="rId3">
            <a:alphaModFix/>
          </a:blip>
          <a:stretch>
            <a:fillRect/>
          </a:stretch>
        </p:blipFill>
        <p:spPr>
          <a:xfrm>
            <a:off x="1074650" y="2037900"/>
            <a:ext cx="4937000" cy="3637675"/>
          </a:xfrm>
          <a:prstGeom prst="rect">
            <a:avLst/>
          </a:prstGeom>
          <a:noFill/>
          <a:ln>
            <a:noFill/>
          </a:ln>
        </p:spPr>
      </p:pic>
      <p:pic>
        <p:nvPicPr>
          <p:cNvPr id="258" name="Google Shape;258;p4"/>
          <p:cNvPicPr preferRelativeResize="0"/>
          <p:nvPr/>
        </p:nvPicPr>
        <p:blipFill>
          <a:blip r:embed="rId4">
            <a:alphaModFix/>
          </a:blip>
          <a:stretch>
            <a:fillRect/>
          </a:stretch>
        </p:blipFill>
        <p:spPr>
          <a:xfrm>
            <a:off x="6164050" y="2037900"/>
            <a:ext cx="4936999" cy="36376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2"/>
        <p:cNvGrpSpPr/>
        <p:nvPr/>
      </p:nvGrpSpPr>
      <p:grpSpPr>
        <a:xfrm>
          <a:off x="0" y="0"/>
          <a:ext cx="0" cy="0"/>
          <a:chOff x="0" y="0"/>
          <a:chExt cx="0" cy="0"/>
        </a:xfrm>
      </p:grpSpPr>
      <p:sp>
        <p:nvSpPr>
          <p:cNvPr id="263" name="Google Shape;263;p5"/>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600"/>
              <a:buFont typeface="Twentieth Century"/>
              <a:buNone/>
            </a:pPr>
            <a:r>
              <a:rPr lang="en-US" dirty="0">
                <a:latin typeface="+mj-lt"/>
              </a:rPr>
              <a:t>HOW DOES AI PREDICT FUTURE TRENDS?</a:t>
            </a:r>
            <a:endParaRPr dirty="0">
              <a:latin typeface="+mj-lt"/>
            </a:endParaRPr>
          </a:p>
        </p:txBody>
      </p:sp>
      <p:sp>
        <p:nvSpPr>
          <p:cNvPr id="264" name="Google Shape;264;p5"/>
          <p:cNvSpPr txBox="1">
            <a:spLocks noGrp="1"/>
          </p:cNvSpPr>
          <p:nvPr>
            <p:ph type="body" idx="1"/>
          </p:nvPr>
        </p:nvSpPr>
        <p:spPr>
          <a:xfrm>
            <a:off x="1141413" y="4482426"/>
            <a:ext cx="9906000" cy="933000"/>
          </a:xfrm>
          <a:prstGeom prst="rect">
            <a:avLst/>
          </a:prstGeom>
          <a:noFill/>
          <a:ln>
            <a:noFill/>
          </a:ln>
        </p:spPr>
        <p:txBody>
          <a:bodyPr spcFirstLastPara="1" wrap="square" lIns="91425" tIns="45700" rIns="91425" bIns="45700" anchor="t" anchorCtr="0">
            <a:normAutofit/>
          </a:bodyPr>
          <a:lstStyle/>
          <a:p>
            <a:pPr marL="0" lvl="0" indent="0" algn="ctr" rtl="0">
              <a:lnSpc>
                <a:spcPct val="120000"/>
              </a:lnSpc>
              <a:spcBef>
                <a:spcPts val="0"/>
              </a:spcBef>
              <a:spcAft>
                <a:spcPts val="0"/>
              </a:spcAft>
              <a:buClr>
                <a:schemeClr val="lt1"/>
              </a:buClr>
              <a:buSzPts val="3000"/>
              <a:buNone/>
            </a:pPr>
            <a:r>
              <a:rPr lang="en-US" sz="4100" b="1" dirty="0">
                <a:latin typeface="+mj-lt"/>
              </a:rPr>
              <a:t>Can you predict this trend?</a:t>
            </a:r>
            <a:endParaRPr sz="4100" b="1" dirty="0">
              <a:latin typeface="+mj-lt"/>
            </a:endParaRPr>
          </a:p>
        </p:txBody>
      </p:sp>
      <p:pic>
        <p:nvPicPr>
          <p:cNvPr id="265" name="Google Shape;265;p5"/>
          <p:cNvPicPr preferRelativeResize="0"/>
          <p:nvPr/>
        </p:nvPicPr>
        <p:blipFill>
          <a:blip r:embed="rId3">
            <a:alphaModFix/>
          </a:blip>
          <a:stretch>
            <a:fillRect/>
          </a:stretch>
        </p:blipFill>
        <p:spPr>
          <a:xfrm>
            <a:off x="543000" y="2027475"/>
            <a:ext cx="11106002" cy="1816650"/>
          </a:xfrm>
          <a:prstGeom prst="rect">
            <a:avLst/>
          </a:prstGeom>
          <a:noFill/>
          <a:ln>
            <a:noFill/>
          </a:ln>
        </p:spPr>
      </p:pic>
      <p:pic>
        <p:nvPicPr>
          <p:cNvPr id="266" name="Google Shape;266;p5"/>
          <p:cNvPicPr preferRelativeResize="0"/>
          <p:nvPr/>
        </p:nvPicPr>
        <p:blipFill>
          <a:blip r:embed="rId4">
            <a:alphaModFix/>
          </a:blip>
          <a:stretch>
            <a:fillRect/>
          </a:stretch>
        </p:blipFill>
        <p:spPr>
          <a:xfrm>
            <a:off x="543000" y="2027475"/>
            <a:ext cx="11106002" cy="2044438"/>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Google Shape;271;p7"/>
          <p:cNvSpPr txBox="1">
            <a:spLocks noGrp="1"/>
          </p:cNvSpPr>
          <p:nvPr>
            <p:ph type="title"/>
          </p:nvPr>
        </p:nvSpPr>
        <p:spPr>
          <a:xfrm>
            <a:off x="1141425" y="618522"/>
            <a:ext cx="9906000" cy="928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sz="5000" b="1" dirty="0">
                <a:latin typeface="+mj-lt"/>
              </a:rPr>
              <a:t>How about this one?</a:t>
            </a:r>
            <a:endParaRPr sz="5000" b="1" dirty="0">
              <a:latin typeface="+mj-lt"/>
            </a:endParaRPr>
          </a:p>
        </p:txBody>
      </p:sp>
      <p:pic>
        <p:nvPicPr>
          <p:cNvPr id="272" name="Google Shape;272;p7"/>
          <p:cNvPicPr preferRelativeResize="0"/>
          <p:nvPr/>
        </p:nvPicPr>
        <p:blipFill>
          <a:blip r:embed="rId3">
            <a:alphaModFix/>
          </a:blip>
          <a:stretch>
            <a:fillRect/>
          </a:stretch>
        </p:blipFill>
        <p:spPr>
          <a:xfrm>
            <a:off x="431850" y="2040625"/>
            <a:ext cx="11328302" cy="2776750"/>
          </a:xfrm>
          <a:prstGeom prst="rect">
            <a:avLst/>
          </a:prstGeom>
          <a:noFill/>
          <a:ln>
            <a:noFill/>
          </a:ln>
        </p:spPr>
      </p:pic>
      <p:pic>
        <p:nvPicPr>
          <p:cNvPr id="273" name="Google Shape;273;p7"/>
          <p:cNvPicPr preferRelativeResize="0"/>
          <p:nvPr/>
        </p:nvPicPr>
        <p:blipFill>
          <a:blip r:embed="rId4">
            <a:alphaModFix/>
          </a:blip>
          <a:stretch>
            <a:fillRect/>
          </a:stretch>
        </p:blipFill>
        <p:spPr>
          <a:xfrm>
            <a:off x="431850" y="2040625"/>
            <a:ext cx="11328302" cy="2776767"/>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g2b298f3affb_0_15"/>
          <p:cNvSpPr txBox="1">
            <a:spLocks noGrp="1"/>
          </p:cNvSpPr>
          <p:nvPr>
            <p:ph type="title"/>
          </p:nvPr>
        </p:nvSpPr>
        <p:spPr>
          <a:xfrm>
            <a:off x="1141425" y="618522"/>
            <a:ext cx="9906000" cy="928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sz="5000" b="1" dirty="0">
                <a:latin typeface="+mj-lt"/>
              </a:rPr>
              <a:t>So…How about this one?</a:t>
            </a:r>
            <a:endParaRPr sz="5000" b="1" dirty="0">
              <a:latin typeface="+mj-lt"/>
            </a:endParaRPr>
          </a:p>
        </p:txBody>
      </p:sp>
      <p:pic>
        <p:nvPicPr>
          <p:cNvPr id="279" name="Google Shape;279;g2b298f3affb_0_15"/>
          <p:cNvPicPr preferRelativeResize="0"/>
          <p:nvPr/>
        </p:nvPicPr>
        <p:blipFill>
          <a:blip r:embed="rId3">
            <a:alphaModFix/>
          </a:blip>
          <a:stretch>
            <a:fillRect/>
          </a:stretch>
        </p:blipFill>
        <p:spPr>
          <a:xfrm>
            <a:off x="1308625" y="1842148"/>
            <a:ext cx="9574749" cy="3355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3"/>
        <p:cNvGrpSpPr/>
        <p:nvPr/>
      </p:nvGrpSpPr>
      <p:grpSpPr>
        <a:xfrm>
          <a:off x="0" y="0"/>
          <a:ext cx="0" cy="0"/>
          <a:chOff x="0" y="0"/>
          <a:chExt cx="0" cy="0"/>
        </a:xfrm>
      </p:grpSpPr>
      <p:sp>
        <p:nvSpPr>
          <p:cNvPr id="284" name="Google Shape;284;g2b298f3affb_0_4"/>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US" dirty="0">
                <a:latin typeface="+mj-lt"/>
              </a:rPr>
              <a:t>SO…HOW DOES AI PREDICT FUTURE TRENDS?</a:t>
            </a:r>
            <a:endParaRPr dirty="0">
              <a:latin typeface="+mj-lt"/>
            </a:endParaRPr>
          </a:p>
        </p:txBody>
      </p:sp>
      <p:pic>
        <p:nvPicPr>
          <p:cNvPr id="285" name="Google Shape;285;g2b298f3affb_0_4"/>
          <p:cNvPicPr preferRelativeResize="0"/>
          <p:nvPr/>
        </p:nvPicPr>
        <p:blipFill>
          <a:blip r:embed="rId3">
            <a:alphaModFix/>
          </a:blip>
          <a:stretch>
            <a:fillRect/>
          </a:stretch>
        </p:blipFill>
        <p:spPr>
          <a:xfrm>
            <a:off x="1141436" y="2161812"/>
            <a:ext cx="4505526" cy="2534375"/>
          </a:xfrm>
          <a:prstGeom prst="rect">
            <a:avLst/>
          </a:prstGeom>
          <a:noFill/>
          <a:ln>
            <a:noFill/>
          </a:ln>
        </p:spPr>
      </p:pic>
      <p:pic>
        <p:nvPicPr>
          <p:cNvPr id="286" name="Google Shape;286;g2b298f3affb_0_4"/>
          <p:cNvPicPr preferRelativeResize="0"/>
          <p:nvPr/>
        </p:nvPicPr>
        <p:blipFill>
          <a:blip r:embed="rId4">
            <a:alphaModFix/>
          </a:blip>
          <a:stretch>
            <a:fillRect/>
          </a:stretch>
        </p:blipFill>
        <p:spPr>
          <a:xfrm>
            <a:off x="6152112" y="2166118"/>
            <a:ext cx="4345081" cy="252576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291" name="Google Shape;291;g26ca9cbd112_0_1"/>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Clr>
                <a:schemeClr val="lt1"/>
              </a:buClr>
              <a:buSzPts val="3600"/>
              <a:buFont typeface="Twentieth Century"/>
              <a:buNone/>
            </a:pPr>
            <a:r>
              <a:rPr lang="en-US" dirty="0">
                <a:latin typeface="+mj-lt"/>
              </a:rPr>
              <a:t>DATA VISUALIZATIONS - Orange Line</a:t>
            </a:r>
            <a:endParaRPr dirty="0">
              <a:latin typeface="+mj-lt"/>
            </a:endParaRPr>
          </a:p>
        </p:txBody>
      </p:sp>
      <p:pic>
        <p:nvPicPr>
          <p:cNvPr id="292" name="Google Shape;292;g26ca9cbd112_0_1"/>
          <p:cNvPicPr preferRelativeResize="0"/>
          <p:nvPr/>
        </p:nvPicPr>
        <p:blipFill>
          <a:blip r:embed="rId3">
            <a:alphaModFix/>
          </a:blip>
          <a:stretch>
            <a:fillRect/>
          </a:stretch>
        </p:blipFill>
        <p:spPr>
          <a:xfrm>
            <a:off x="1452672" y="1681500"/>
            <a:ext cx="1249200" cy="4760774"/>
          </a:xfrm>
          <a:prstGeom prst="rect">
            <a:avLst/>
          </a:prstGeom>
          <a:noFill/>
          <a:ln>
            <a:noFill/>
          </a:ln>
        </p:spPr>
      </p:pic>
      <p:pic>
        <p:nvPicPr>
          <p:cNvPr id="293" name="Google Shape;293;g26ca9cbd112_0_1"/>
          <p:cNvPicPr preferRelativeResize="0"/>
          <p:nvPr/>
        </p:nvPicPr>
        <p:blipFill>
          <a:blip r:embed="rId4">
            <a:alphaModFix/>
          </a:blip>
          <a:stretch>
            <a:fillRect/>
          </a:stretch>
        </p:blipFill>
        <p:spPr>
          <a:xfrm>
            <a:off x="2936175" y="1945675"/>
            <a:ext cx="8851201" cy="2966650"/>
          </a:xfrm>
          <a:prstGeom prst="rect">
            <a:avLst/>
          </a:prstGeom>
          <a:noFill/>
          <a:ln>
            <a:noFill/>
          </a:ln>
        </p:spPr>
      </p:pic>
      <p:sp>
        <p:nvSpPr>
          <p:cNvPr id="294" name="Google Shape;294;g26ca9cbd112_0_1"/>
          <p:cNvSpPr txBox="1"/>
          <p:nvPr/>
        </p:nvSpPr>
        <p:spPr>
          <a:xfrm>
            <a:off x="2936175" y="4912325"/>
            <a:ext cx="3257700" cy="871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2400" dirty="0">
                <a:solidFill>
                  <a:schemeClr val="lt1"/>
                </a:solidFill>
                <a:latin typeface="+mj-lt"/>
                <a:ea typeface="Twentieth Century"/>
                <a:cs typeface="Twentieth Century"/>
                <a:sym typeface="Twentieth Century"/>
              </a:rPr>
              <a:t>Above: Full Forecast</a:t>
            </a:r>
            <a:endParaRPr sz="2400" dirty="0">
              <a:solidFill>
                <a:schemeClr val="lt1"/>
              </a:solidFill>
              <a:latin typeface="+mj-lt"/>
              <a:ea typeface="Twentieth Century"/>
              <a:cs typeface="Twentieth Century"/>
              <a:sym typeface="Twentieth Century"/>
            </a:endParaRPr>
          </a:p>
          <a:p>
            <a:pPr marL="0" lvl="0" indent="0" algn="l" rtl="0">
              <a:spcBef>
                <a:spcPts val="0"/>
              </a:spcBef>
              <a:spcAft>
                <a:spcPts val="0"/>
              </a:spcAft>
              <a:buNone/>
            </a:pPr>
            <a:r>
              <a:rPr lang="en-US" sz="2400" dirty="0">
                <a:solidFill>
                  <a:schemeClr val="lt1"/>
                </a:solidFill>
                <a:latin typeface="+mj-lt"/>
                <a:ea typeface="Twentieth Century"/>
                <a:cs typeface="Twentieth Century"/>
                <a:sym typeface="Twentieth Century"/>
              </a:rPr>
              <a:t>Left: Forecast Faded</a:t>
            </a:r>
            <a:endParaRPr sz="2400" dirty="0">
              <a:solidFill>
                <a:schemeClr val="lt1"/>
              </a:solidFill>
              <a:latin typeface="+mj-lt"/>
              <a:ea typeface="Twentieth Century"/>
              <a:cs typeface="Twentieth Century"/>
              <a:sym typeface="Twentieth Century"/>
            </a:endParaRPr>
          </a:p>
        </p:txBody>
      </p:sp>
    </p:spTree>
  </p:cSld>
  <p:clrMapOvr>
    <a:masterClrMapping/>
  </p:clrMapOvr>
</p:sld>
</file>

<file path=ppt/theme/theme1.xml><?xml version="1.0" encoding="utf-8"?>
<a:theme xmlns:a="http://schemas.openxmlformats.org/drawingml/2006/main" name="Circuit">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1316</Words>
  <Application>Microsoft Office PowerPoint</Application>
  <PresentationFormat>Widescreen</PresentationFormat>
  <Paragraphs>45</Paragraphs>
  <Slides>14</Slides>
  <Notes>14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Roboto</vt:lpstr>
      <vt:lpstr>Arial</vt:lpstr>
      <vt:lpstr>Twentieth Century</vt:lpstr>
      <vt:lpstr>Circuit</vt:lpstr>
      <vt:lpstr>AI IN TRANSPORTATION PLANNING</vt:lpstr>
      <vt:lpstr>WHAT IS ARTIFICIAL INTELLIGENCE?</vt:lpstr>
      <vt:lpstr>OK, BUT WHY TRANSPORTATION PLANNING?</vt:lpstr>
      <vt:lpstr>HOW CAN WE COMBINE AI &amp; TRANSIT PLANNING?</vt:lpstr>
      <vt:lpstr>HOW DOES AI PREDICT FUTURE TRENDS?</vt:lpstr>
      <vt:lpstr>How about this one?</vt:lpstr>
      <vt:lpstr>So…How about this one?</vt:lpstr>
      <vt:lpstr>SO…HOW DOES AI PREDICT FUTURE TRENDS?</vt:lpstr>
      <vt:lpstr>DATA VISUALIZATIONS - Orange Line</vt:lpstr>
      <vt:lpstr>DATA VISUALIZATIONS - Silver Line</vt:lpstr>
      <vt:lpstr>DATA VISUALIZATIONS - Green Line</vt:lpstr>
      <vt:lpstr>CONTRIBUTORS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IN TRANSPORTATION PLANNING</dc:title>
  <dc:creator>Louis Cho</dc:creator>
  <cp:lastModifiedBy>Louis Cho</cp:lastModifiedBy>
  <cp:revision>6</cp:revision>
  <dcterms:created xsi:type="dcterms:W3CDTF">2023-11-26T20:18:58Z</dcterms:created>
  <dcterms:modified xsi:type="dcterms:W3CDTF">2024-04-12T18:29:55Z</dcterms:modified>
</cp:coreProperties>
</file>